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58" r:id="rId3"/>
    <p:sldId id="361" r:id="rId4"/>
    <p:sldId id="419" r:id="rId5"/>
    <p:sldId id="416" r:id="rId6"/>
    <p:sldId id="432" r:id="rId7"/>
    <p:sldId id="422" r:id="rId8"/>
    <p:sldId id="418" r:id="rId9"/>
    <p:sldId id="430" r:id="rId10"/>
    <p:sldId id="431" r:id="rId11"/>
    <p:sldId id="420" r:id="rId12"/>
    <p:sldId id="392" r:id="rId13"/>
    <p:sldId id="421" r:id="rId14"/>
    <p:sldId id="394" r:id="rId15"/>
    <p:sldId id="395" r:id="rId16"/>
    <p:sldId id="433" r:id="rId17"/>
    <p:sldId id="435" r:id="rId18"/>
    <p:sldId id="436" r:id="rId19"/>
    <p:sldId id="437" r:id="rId20"/>
    <p:sldId id="425" r:id="rId21"/>
    <p:sldId id="439" r:id="rId22"/>
    <p:sldId id="446" r:id="rId23"/>
    <p:sldId id="440" r:id="rId24"/>
    <p:sldId id="441" r:id="rId25"/>
    <p:sldId id="449" r:id="rId26"/>
    <p:sldId id="445" r:id="rId27"/>
    <p:sldId id="447" r:id="rId28"/>
    <p:sldId id="448" r:id="rId29"/>
    <p:sldId id="427" r:id="rId30"/>
    <p:sldId id="375" r:id="rId3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F81110-D5AE-433D-B562-09AC9ECA7825}" v="88" dt="2021-04-15T07:04:03.1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63" autoAdjust="0"/>
    <p:restoredTop sz="94660"/>
  </p:normalViewPr>
  <p:slideViewPr>
    <p:cSldViewPr>
      <p:cViewPr varScale="1">
        <p:scale>
          <a:sx n="114" d="100"/>
          <a:sy n="114" d="100"/>
        </p:scale>
        <p:origin x="195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Volumes\W\00_POOL\14%20Core%20products\01%20Forecast%20Report\2021%20Spring%20Forecast\2%20Main%20CESEE%20overview\CESEE%20Overview%20charts%20FINAL.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Volumes\W\00_POOL\14%20Core%20products\01%20Forecast%20Report\2021%20Spring%20Forecast\2%20Main%20CESEE%20overview\CESEE%20Overview%20charts%20FINAL.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Volumes\W\00_POOL\14%20Core%20products\01%20Forecast%20Report\2021%20Spring%20Forecast\2%20Main%20CESEE%20overview\CESEE%20Overview%20charts%20FINAL.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Volumes\W\00_POOL\14%20Core%20products\01%20Forecast%20Report\2021%20Spring%20Forecast\2%20Main%20CESEE%20overview\CESEE%20Overview%20charts%20FINA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e0626d704efd84ab/WIIW/Forecast%20Report/2021%2001%20Spring/Presentation%20char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charts.xlsx]Global growth'!$A$15</c:f>
              <c:strCache>
                <c:ptCount val="1"/>
                <c:pt idx="0">
                  <c:v>USA</c:v>
                </c:pt>
              </c:strCache>
            </c:strRef>
          </c:tx>
          <c:spPr>
            <a:solidFill>
              <a:schemeClr val="accent1"/>
            </a:solidFill>
            <a:ln>
              <a:noFill/>
            </a:ln>
            <a:effectLst/>
          </c:spPr>
          <c:invertIfNegative val="0"/>
          <c:cat>
            <c:numRef>
              <c:f>'[Presentation charts.xlsx]Global growth'!$B$14:$H$14</c:f>
              <c:numCache>
                <c:formatCode>General</c:formatCode>
                <c:ptCount val="7"/>
                <c:pt idx="0">
                  <c:v>2008</c:v>
                </c:pt>
                <c:pt idx="1">
                  <c:v>2009</c:v>
                </c:pt>
                <c:pt idx="2">
                  <c:v>2010</c:v>
                </c:pt>
                <c:pt idx="4">
                  <c:v>2019</c:v>
                </c:pt>
                <c:pt idx="5">
                  <c:v>2020</c:v>
                </c:pt>
                <c:pt idx="6">
                  <c:v>2021</c:v>
                </c:pt>
              </c:numCache>
            </c:numRef>
          </c:cat>
          <c:val>
            <c:numRef>
              <c:f>'[Presentation charts.xlsx]Global growth'!$B$15:$H$15</c:f>
              <c:numCache>
                <c:formatCode>General</c:formatCode>
                <c:ptCount val="7"/>
                <c:pt idx="0">
                  <c:v>-0.13700000000000001</c:v>
                </c:pt>
                <c:pt idx="1">
                  <c:v>-2.5369999999999999</c:v>
                </c:pt>
                <c:pt idx="2">
                  <c:v>2.5640000000000001</c:v>
                </c:pt>
                <c:pt idx="4">
                  <c:v>2.161</c:v>
                </c:pt>
                <c:pt idx="5">
                  <c:v>-3.5049999999999999</c:v>
                </c:pt>
                <c:pt idx="6">
                  <c:v>6.3860000000000001</c:v>
                </c:pt>
              </c:numCache>
            </c:numRef>
          </c:val>
          <c:extLst>
            <c:ext xmlns:c16="http://schemas.microsoft.com/office/drawing/2014/chart" uri="{C3380CC4-5D6E-409C-BE32-E72D297353CC}">
              <c16:uniqueId val="{00000000-CA28-49A8-B284-321B414CA1F4}"/>
            </c:ext>
          </c:extLst>
        </c:ser>
        <c:ser>
          <c:idx val="1"/>
          <c:order val="1"/>
          <c:tx>
            <c:strRef>
              <c:f>'[Presentation charts.xlsx]Global growth'!$A$16</c:f>
              <c:strCache>
                <c:ptCount val="1"/>
                <c:pt idx="0">
                  <c:v>China</c:v>
                </c:pt>
              </c:strCache>
            </c:strRef>
          </c:tx>
          <c:spPr>
            <a:solidFill>
              <a:schemeClr val="accent2"/>
            </a:solidFill>
            <a:ln>
              <a:noFill/>
            </a:ln>
            <a:effectLst/>
          </c:spPr>
          <c:invertIfNegative val="0"/>
          <c:cat>
            <c:numRef>
              <c:f>'[Presentation charts.xlsx]Global growth'!$B$14:$H$14</c:f>
              <c:numCache>
                <c:formatCode>General</c:formatCode>
                <c:ptCount val="7"/>
                <c:pt idx="0">
                  <c:v>2008</c:v>
                </c:pt>
                <c:pt idx="1">
                  <c:v>2009</c:v>
                </c:pt>
                <c:pt idx="2">
                  <c:v>2010</c:v>
                </c:pt>
                <c:pt idx="4">
                  <c:v>2019</c:v>
                </c:pt>
                <c:pt idx="5">
                  <c:v>2020</c:v>
                </c:pt>
                <c:pt idx="6">
                  <c:v>2021</c:v>
                </c:pt>
              </c:numCache>
            </c:numRef>
          </c:cat>
          <c:val>
            <c:numRef>
              <c:f>'[Presentation charts.xlsx]Global growth'!$B$16:$H$16</c:f>
              <c:numCache>
                <c:formatCode>General</c:formatCode>
                <c:ptCount val="7"/>
                <c:pt idx="0">
                  <c:v>9.6509999999999998</c:v>
                </c:pt>
                <c:pt idx="1">
                  <c:v>9.3360000000000003</c:v>
                </c:pt>
                <c:pt idx="2">
                  <c:v>10.823</c:v>
                </c:pt>
                <c:pt idx="4">
                  <c:v>5.8220000000000001</c:v>
                </c:pt>
                <c:pt idx="5">
                  <c:v>2.27</c:v>
                </c:pt>
                <c:pt idx="6">
                  <c:v>8.4369999999999994</c:v>
                </c:pt>
              </c:numCache>
            </c:numRef>
          </c:val>
          <c:extLst>
            <c:ext xmlns:c16="http://schemas.microsoft.com/office/drawing/2014/chart" uri="{C3380CC4-5D6E-409C-BE32-E72D297353CC}">
              <c16:uniqueId val="{00000001-CA28-49A8-B284-321B414CA1F4}"/>
            </c:ext>
          </c:extLst>
        </c:ser>
        <c:ser>
          <c:idx val="2"/>
          <c:order val="2"/>
          <c:tx>
            <c:strRef>
              <c:f>'[Presentation charts.xlsx]Global growth'!$A$17</c:f>
              <c:strCache>
                <c:ptCount val="1"/>
                <c:pt idx="0">
                  <c:v>Euroraum</c:v>
                </c:pt>
              </c:strCache>
            </c:strRef>
          </c:tx>
          <c:spPr>
            <a:solidFill>
              <a:schemeClr val="accent3"/>
            </a:solidFill>
            <a:ln>
              <a:noFill/>
            </a:ln>
            <a:effectLst/>
          </c:spPr>
          <c:invertIfNegative val="0"/>
          <c:cat>
            <c:numRef>
              <c:f>'[Presentation charts.xlsx]Global growth'!$B$14:$H$14</c:f>
              <c:numCache>
                <c:formatCode>General</c:formatCode>
                <c:ptCount val="7"/>
                <c:pt idx="0">
                  <c:v>2008</c:v>
                </c:pt>
                <c:pt idx="1">
                  <c:v>2009</c:v>
                </c:pt>
                <c:pt idx="2">
                  <c:v>2010</c:v>
                </c:pt>
                <c:pt idx="4">
                  <c:v>2019</c:v>
                </c:pt>
                <c:pt idx="5">
                  <c:v>2020</c:v>
                </c:pt>
                <c:pt idx="6">
                  <c:v>2021</c:v>
                </c:pt>
              </c:numCache>
            </c:numRef>
          </c:cat>
          <c:val>
            <c:numRef>
              <c:f>'[Presentation charts.xlsx]Global growth'!$B$17:$H$17</c:f>
              <c:numCache>
                <c:formatCode>General</c:formatCode>
                <c:ptCount val="7"/>
                <c:pt idx="0">
                  <c:v>0.41</c:v>
                </c:pt>
                <c:pt idx="1">
                  <c:v>-4.4989999999999997</c:v>
                </c:pt>
                <c:pt idx="2">
                  <c:v>2.1379999999999999</c:v>
                </c:pt>
                <c:pt idx="4">
                  <c:v>1.286</c:v>
                </c:pt>
                <c:pt idx="5">
                  <c:v>-6.5960000000000001</c:v>
                </c:pt>
                <c:pt idx="6">
                  <c:v>4.4290000000000003</c:v>
                </c:pt>
              </c:numCache>
            </c:numRef>
          </c:val>
          <c:extLst>
            <c:ext xmlns:c16="http://schemas.microsoft.com/office/drawing/2014/chart" uri="{C3380CC4-5D6E-409C-BE32-E72D297353CC}">
              <c16:uniqueId val="{00000002-CA28-49A8-B284-321B414CA1F4}"/>
            </c:ext>
          </c:extLst>
        </c:ser>
        <c:ser>
          <c:idx val="3"/>
          <c:order val="3"/>
          <c:tx>
            <c:strRef>
              <c:f>'[Presentation charts.xlsx]Global growth'!$A$18</c:f>
              <c:strCache>
                <c:ptCount val="1"/>
                <c:pt idx="0">
                  <c:v>Österreich</c:v>
                </c:pt>
              </c:strCache>
            </c:strRef>
          </c:tx>
          <c:spPr>
            <a:solidFill>
              <a:schemeClr val="accent4"/>
            </a:solidFill>
            <a:ln>
              <a:noFill/>
            </a:ln>
            <a:effectLst/>
          </c:spPr>
          <c:invertIfNegative val="0"/>
          <c:cat>
            <c:numRef>
              <c:f>'[Presentation charts.xlsx]Global growth'!$B$14:$H$14</c:f>
              <c:numCache>
                <c:formatCode>General</c:formatCode>
                <c:ptCount val="7"/>
                <c:pt idx="0">
                  <c:v>2008</c:v>
                </c:pt>
                <c:pt idx="1">
                  <c:v>2009</c:v>
                </c:pt>
                <c:pt idx="2">
                  <c:v>2010</c:v>
                </c:pt>
                <c:pt idx="4">
                  <c:v>2019</c:v>
                </c:pt>
                <c:pt idx="5">
                  <c:v>2020</c:v>
                </c:pt>
                <c:pt idx="6">
                  <c:v>2021</c:v>
                </c:pt>
              </c:numCache>
            </c:numRef>
          </c:cat>
          <c:val>
            <c:numRef>
              <c:f>'[Presentation charts.xlsx]Global growth'!$B$18:$H$18</c:f>
              <c:numCache>
                <c:formatCode>General</c:formatCode>
                <c:ptCount val="7"/>
                <c:pt idx="0">
                  <c:v>1.46</c:v>
                </c:pt>
                <c:pt idx="1">
                  <c:v>-3.7650000000000001</c:v>
                </c:pt>
                <c:pt idx="2">
                  <c:v>1.837</c:v>
                </c:pt>
                <c:pt idx="4">
                  <c:v>1.419</c:v>
                </c:pt>
                <c:pt idx="5">
                  <c:v>-6.59</c:v>
                </c:pt>
                <c:pt idx="6">
                  <c:v>3.4780000000000002</c:v>
                </c:pt>
              </c:numCache>
            </c:numRef>
          </c:val>
          <c:extLst>
            <c:ext xmlns:c16="http://schemas.microsoft.com/office/drawing/2014/chart" uri="{C3380CC4-5D6E-409C-BE32-E72D297353CC}">
              <c16:uniqueId val="{00000003-CA28-49A8-B284-321B414CA1F4}"/>
            </c:ext>
          </c:extLst>
        </c:ser>
        <c:dLbls>
          <c:showLegendKey val="0"/>
          <c:showVal val="0"/>
          <c:showCatName val="0"/>
          <c:showSerName val="0"/>
          <c:showPercent val="0"/>
          <c:showBubbleSize val="0"/>
        </c:dLbls>
        <c:gapWidth val="219"/>
        <c:overlap val="-27"/>
        <c:axId val="446366048"/>
        <c:axId val="471557072"/>
      </c:barChart>
      <c:catAx>
        <c:axId val="4463660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71557072"/>
        <c:crosses val="autoZero"/>
        <c:auto val="1"/>
        <c:lblAlgn val="ctr"/>
        <c:lblOffset val="100"/>
        <c:noMultiLvlLbl val="0"/>
      </c:catAx>
      <c:valAx>
        <c:axId val="4715570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46366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12'!$O$37</c:f>
              <c:strCache>
                <c:ptCount val="1"/>
                <c:pt idx="0">
                  <c:v>2019</c:v>
                </c:pt>
              </c:strCache>
            </c:strRef>
          </c:tx>
          <c:spPr>
            <a:solidFill>
              <a:schemeClr val="accent1"/>
            </a:solidFill>
            <a:ln>
              <a:noFill/>
            </a:ln>
            <a:effectLst/>
          </c:spPr>
          <c:invertIfNegative val="0"/>
          <c:cat>
            <c:strRef>
              <c:f>'Figure 12'!$N$38:$N$47</c:f>
              <c:strCache>
                <c:ptCount val="10"/>
                <c:pt idx="0">
                  <c:v>BG</c:v>
                </c:pt>
                <c:pt idx="1">
                  <c:v>RO</c:v>
                </c:pt>
                <c:pt idx="2">
                  <c:v>SK</c:v>
                </c:pt>
                <c:pt idx="3">
                  <c:v>LV</c:v>
                </c:pt>
                <c:pt idx="4">
                  <c:v>LT</c:v>
                </c:pt>
                <c:pt idx="5">
                  <c:v>HU</c:v>
                </c:pt>
                <c:pt idx="6">
                  <c:v>CZ</c:v>
                </c:pt>
                <c:pt idx="7">
                  <c:v>PL</c:v>
                </c:pt>
                <c:pt idx="8">
                  <c:v>EE</c:v>
                </c:pt>
                <c:pt idx="9">
                  <c:v>SI</c:v>
                </c:pt>
              </c:strCache>
            </c:strRef>
          </c:cat>
          <c:val>
            <c:numRef>
              <c:f>'Figure 12'!$O$38:$O$47</c:f>
              <c:numCache>
                <c:formatCode>#,##0.00_ ;\-#,##0.00\ </c:formatCode>
                <c:ptCount val="10"/>
                <c:pt idx="0">
                  <c:v>-5.5258933209917096</c:v>
                </c:pt>
                <c:pt idx="1">
                  <c:v>0.98432826940038898</c:v>
                </c:pt>
                <c:pt idx="2" formatCode="General">
                  <c:v>3.4714046483327801</c:v>
                </c:pt>
                <c:pt idx="3" formatCode="General">
                  <c:v>-3.0363158174394802</c:v>
                </c:pt>
                <c:pt idx="4" formatCode="General">
                  <c:v>0.61772841878359697</c:v>
                </c:pt>
                <c:pt idx="5" formatCode="General">
                  <c:v>6.3136129913279397</c:v>
                </c:pt>
                <c:pt idx="6" formatCode="General">
                  <c:v>7.6278415554585104</c:v>
                </c:pt>
                <c:pt idx="7" formatCode="General">
                  <c:v>1.94257042833947</c:v>
                </c:pt>
                <c:pt idx="8" formatCode="General">
                  <c:v>9.6034668873385005</c:v>
                </c:pt>
                <c:pt idx="9" formatCode="General">
                  <c:v>5.9960635818152097</c:v>
                </c:pt>
              </c:numCache>
            </c:numRef>
          </c:val>
          <c:extLst>
            <c:ext xmlns:c16="http://schemas.microsoft.com/office/drawing/2014/chart" uri="{C3380CC4-5D6E-409C-BE32-E72D297353CC}">
              <c16:uniqueId val="{00000000-BC88-AE45-81DE-670663CA31E1}"/>
            </c:ext>
          </c:extLst>
        </c:ser>
        <c:ser>
          <c:idx val="1"/>
          <c:order val="1"/>
          <c:tx>
            <c:strRef>
              <c:f>'Figure 12'!$P$37</c:f>
              <c:strCache>
                <c:ptCount val="1"/>
                <c:pt idx="0">
                  <c:v>2020</c:v>
                </c:pt>
              </c:strCache>
            </c:strRef>
          </c:tx>
          <c:spPr>
            <a:solidFill>
              <a:schemeClr val="accent2"/>
            </a:solidFill>
            <a:ln>
              <a:noFill/>
            </a:ln>
            <a:effectLst/>
          </c:spPr>
          <c:invertIfNegative val="0"/>
          <c:cat>
            <c:strRef>
              <c:f>'Figure 12'!$N$38:$N$47</c:f>
              <c:strCache>
                <c:ptCount val="10"/>
                <c:pt idx="0">
                  <c:v>BG</c:v>
                </c:pt>
                <c:pt idx="1">
                  <c:v>RO</c:v>
                </c:pt>
                <c:pt idx="2">
                  <c:v>SK</c:v>
                </c:pt>
                <c:pt idx="3">
                  <c:v>LV</c:v>
                </c:pt>
                <c:pt idx="4">
                  <c:v>LT</c:v>
                </c:pt>
                <c:pt idx="5">
                  <c:v>HU</c:v>
                </c:pt>
                <c:pt idx="6">
                  <c:v>CZ</c:v>
                </c:pt>
                <c:pt idx="7">
                  <c:v>PL</c:v>
                </c:pt>
                <c:pt idx="8">
                  <c:v>EE</c:v>
                </c:pt>
                <c:pt idx="9">
                  <c:v>SI</c:v>
                </c:pt>
              </c:strCache>
            </c:strRef>
          </c:cat>
          <c:val>
            <c:numRef>
              <c:f>'Figure 12'!$P$38:$P$47</c:f>
              <c:numCache>
                <c:formatCode>#,##0.00_ ;\-#,##0.00\ </c:formatCode>
                <c:ptCount val="10"/>
                <c:pt idx="0">
                  <c:v>0.82327850349128595</c:v>
                </c:pt>
                <c:pt idx="1">
                  <c:v>1.5571711401998201</c:v>
                </c:pt>
                <c:pt idx="2" formatCode="General">
                  <c:v>5.0459853460479396</c:v>
                </c:pt>
                <c:pt idx="3" formatCode="General">
                  <c:v>5.6243733049877598</c:v>
                </c:pt>
                <c:pt idx="4" formatCode="General">
                  <c:v>6.9120567761773799</c:v>
                </c:pt>
                <c:pt idx="5" formatCode="General">
                  <c:v>7.2767958080515101</c:v>
                </c:pt>
                <c:pt idx="6" formatCode="General">
                  <c:v>8.0681310312481092</c:v>
                </c:pt>
                <c:pt idx="7" formatCode="General">
                  <c:v>13.713720233257201</c:v>
                </c:pt>
                <c:pt idx="8" formatCode="General">
                  <c:v>17.171824713547601</c:v>
                </c:pt>
                <c:pt idx="9" formatCode="General">
                  <c:v>17.2123362983722</c:v>
                </c:pt>
              </c:numCache>
            </c:numRef>
          </c:val>
          <c:extLst>
            <c:ext xmlns:c16="http://schemas.microsoft.com/office/drawing/2014/chart" uri="{C3380CC4-5D6E-409C-BE32-E72D297353CC}">
              <c16:uniqueId val="{00000001-BC88-AE45-81DE-670663CA31E1}"/>
            </c:ext>
          </c:extLst>
        </c:ser>
        <c:dLbls>
          <c:showLegendKey val="0"/>
          <c:showVal val="0"/>
          <c:showCatName val="0"/>
          <c:showSerName val="0"/>
          <c:showPercent val="0"/>
          <c:showBubbleSize val="0"/>
        </c:dLbls>
        <c:gapWidth val="219"/>
        <c:overlap val="-27"/>
        <c:axId val="69296896"/>
        <c:axId val="69298432"/>
      </c:barChart>
      <c:catAx>
        <c:axId val="692968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298432"/>
        <c:crosses val="autoZero"/>
        <c:auto val="1"/>
        <c:lblAlgn val="ctr"/>
        <c:lblOffset val="100"/>
        <c:noMultiLvlLbl val="0"/>
      </c:catAx>
      <c:valAx>
        <c:axId val="6929843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296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15'!$B$1</c:f>
              <c:strCache>
                <c:ptCount val="1"/>
                <c:pt idx="0">
                  <c:v>2009</c:v>
                </c:pt>
              </c:strCache>
            </c:strRef>
          </c:tx>
          <c:spPr>
            <a:solidFill>
              <a:schemeClr val="accent1"/>
            </a:solidFill>
            <a:ln>
              <a:noFill/>
            </a:ln>
            <a:effectLst/>
          </c:spPr>
          <c:invertIfNegative val="0"/>
          <c:cat>
            <c:strRef>
              <c:f>'Figure 15'!$A$2:$A$14</c:f>
              <c:strCache>
                <c:ptCount val="13"/>
                <c:pt idx="0">
                  <c:v>EE</c:v>
                </c:pt>
                <c:pt idx="1">
                  <c:v>LT</c:v>
                </c:pt>
                <c:pt idx="2">
                  <c:v>CZ</c:v>
                </c:pt>
                <c:pt idx="3">
                  <c:v>KZ</c:v>
                </c:pt>
                <c:pt idx="4">
                  <c:v>MK</c:v>
                </c:pt>
                <c:pt idx="5">
                  <c:v>PL</c:v>
                </c:pt>
                <c:pt idx="6">
                  <c:v>LV</c:v>
                </c:pt>
                <c:pt idx="7">
                  <c:v>SI</c:v>
                </c:pt>
                <c:pt idx="8">
                  <c:v>HU</c:v>
                </c:pt>
                <c:pt idx="9">
                  <c:v>BA</c:v>
                </c:pt>
                <c:pt idx="10">
                  <c:v>RS</c:v>
                </c:pt>
                <c:pt idx="11">
                  <c:v>RO</c:v>
                </c:pt>
                <c:pt idx="12">
                  <c:v>TR</c:v>
                </c:pt>
              </c:strCache>
            </c:strRef>
          </c:cat>
          <c:val>
            <c:numRef>
              <c:f>'Figure 15'!$B$2:$B$14</c:f>
              <c:numCache>
                <c:formatCode>#,##0.0</c:formatCode>
                <c:ptCount val="13"/>
                <c:pt idx="0">
                  <c:v>3.0460624071322422</c:v>
                </c:pt>
                <c:pt idx="1">
                  <c:v>5.8779342723004637</c:v>
                </c:pt>
                <c:pt idx="2">
                  <c:v>4.6731767306504919</c:v>
                </c:pt>
                <c:pt idx="3">
                  <c:v>0.80219248888109407</c:v>
                </c:pt>
                <c:pt idx="4">
                  <c:v>2.806441615683934</c:v>
                </c:pt>
                <c:pt idx="5">
                  <c:v>5.6711345472077586</c:v>
                </c:pt>
                <c:pt idx="6">
                  <c:v>6.0700169395821533</c:v>
                </c:pt>
                <c:pt idx="7">
                  <c:v>4.1945209070651472</c:v>
                </c:pt>
                <c:pt idx="8">
                  <c:v>5.5311732236697058</c:v>
                </c:pt>
                <c:pt idx="9">
                  <c:v>1.9169811320754717</c:v>
                </c:pt>
                <c:pt idx="10">
                  <c:v>2.5230946230980069</c:v>
                </c:pt>
                <c:pt idx="11">
                  <c:v>6.4101299533943212</c:v>
                </c:pt>
                <c:pt idx="12">
                  <c:v>11.573232539241264</c:v>
                </c:pt>
              </c:numCache>
            </c:numRef>
          </c:val>
          <c:extLst>
            <c:ext xmlns:c16="http://schemas.microsoft.com/office/drawing/2014/chart" uri="{C3380CC4-5D6E-409C-BE32-E72D297353CC}">
              <c16:uniqueId val="{00000000-0BD6-2547-AEEB-4155958D103C}"/>
            </c:ext>
          </c:extLst>
        </c:ser>
        <c:ser>
          <c:idx val="1"/>
          <c:order val="1"/>
          <c:tx>
            <c:strRef>
              <c:f>'Figure 15'!$C$1</c:f>
              <c:strCache>
                <c:ptCount val="1"/>
                <c:pt idx="0">
                  <c:v>2020</c:v>
                </c:pt>
              </c:strCache>
            </c:strRef>
          </c:tx>
          <c:spPr>
            <a:solidFill>
              <a:schemeClr val="accent2"/>
            </a:solidFill>
            <a:ln>
              <a:noFill/>
            </a:ln>
            <a:effectLst/>
          </c:spPr>
          <c:invertIfNegative val="0"/>
          <c:cat>
            <c:strRef>
              <c:f>'Figure 15'!$A$2:$A$14</c:f>
              <c:strCache>
                <c:ptCount val="13"/>
                <c:pt idx="0">
                  <c:v>EE</c:v>
                </c:pt>
                <c:pt idx="1">
                  <c:v>LT</c:v>
                </c:pt>
                <c:pt idx="2">
                  <c:v>CZ</c:v>
                </c:pt>
                <c:pt idx="3">
                  <c:v>KZ</c:v>
                </c:pt>
                <c:pt idx="4">
                  <c:v>MK</c:v>
                </c:pt>
                <c:pt idx="5">
                  <c:v>PL</c:v>
                </c:pt>
                <c:pt idx="6">
                  <c:v>LV</c:v>
                </c:pt>
                <c:pt idx="7">
                  <c:v>SI</c:v>
                </c:pt>
                <c:pt idx="8">
                  <c:v>HU</c:v>
                </c:pt>
                <c:pt idx="9">
                  <c:v>BA</c:v>
                </c:pt>
                <c:pt idx="10">
                  <c:v>RS</c:v>
                </c:pt>
                <c:pt idx="11">
                  <c:v>RO</c:v>
                </c:pt>
                <c:pt idx="12">
                  <c:v>TR</c:v>
                </c:pt>
              </c:strCache>
            </c:strRef>
          </c:cat>
          <c:val>
            <c:numRef>
              <c:f>'Figure 15'!$C$2:$C$14</c:f>
              <c:numCache>
                <c:formatCode>#,##0.0</c:formatCode>
                <c:ptCount val="13"/>
                <c:pt idx="0">
                  <c:v>-0.12290045063498123</c:v>
                </c:pt>
                <c:pt idx="1">
                  <c:v>9.8770309644909873E-3</c:v>
                </c:pt>
                <c:pt idx="2">
                  <c:v>1.9334475133045912</c:v>
                </c:pt>
                <c:pt idx="3">
                  <c:v>1.9388887861681421</c:v>
                </c:pt>
                <c:pt idx="4">
                  <c:v>2.5260725379271025</c:v>
                </c:pt>
                <c:pt idx="5">
                  <c:v>2.5645258522274617</c:v>
                </c:pt>
                <c:pt idx="6">
                  <c:v>2.6009852216748768</c:v>
                </c:pt>
                <c:pt idx="7">
                  <c:v>2.8886739359831166</c:v>
                </c:pt>
                <c:pt idx="8">
                  <c:v>2.9222279089180905</c:v>
                </c:pt>
                <c:pt idx="9">
                  <c:v>3.0422844590884117</c:v>
                </c:pt>
                <c:pt idx="10">
                  <c:v>3.5356051182880197</c:v>
                </c:pt>
                <c:pt idx="11">
                  <c:v>3.8269581056466286</c:v>
                </c:pt>
                <c:pt idx="12">
                  <c:v>7.8947401687878918</c:v>
                </c:pt>
              </c:numCache>
            </c:numRef>
          </c:val>
          <c:extLst>
            <c:ext xmlns:c16="http://schemas.microsoft.com/office/drawing/2014/chart" uri="{C3380CC4-5D6E-409C-BE32-E72D297353CC}">
              <c16:uniqueId val="{00000001-0BD6-2547-AEEB-4155958D103C}"/>
            </c:ext>
          </c:extLst>
        </c:ser>
        <c:dLbls>
          <c:showLegendKey val="0"/>
          <c:showVal val="0"/>
          <c:showCatName val="0"/>
          <c:showSerName val="0"/>
          <c:showPercent val="0"/>
          <c:showBubbleSize val="0"/>
        </c:dLbls>
        <c:gapWidth val="219"/>
        <c:overlap val="-27"/>
        <c:axId val="69355008"/>
        <c:axId val="69356544"/>
      </c:barChart>
      <c:catAx>
        <c:axId val="6935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356544"/>
        <c:crosses val="autoZero"/>
        <c:auto val="1"/>
        <c:lblAlgn val="ctr"/>
        <c:lblOffset val="100"/>
        <c:noMultiLvlLbl val="0"/>
      </c:catAx>
      <c:valAx>
        <c:axId val="69356544"/>
        <c:scaling>
          <c:orientation val="minMax"/>
          <c:max val="1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35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1567147856517936E-2"/>
          <c:y val="5.1342592592592606E-2"/>
          <c:w val="0.90787729658792649"/>
          <c:h val="0.80422098279381748"/>
        </c:manualLayout>
      </c:layout>
      <c:barChart>
        <c:barDir val="col"/>
        <c:grouping val="clustered"/>
        <c:varyColors val="0"/>
        <c:ser>
          <c:idx val="0"/>
          <c:order val="0"/>
          <c:tx>
            <c:strRef>
              <c:f>'[Presentation charts.xlsx]RIR'!$U$34</c:f>
              <c:strCache>
                <c:ptCount val="1"/>
              </c:strCache>
            </c:strRef>
          </c:tx>
          <c:spPr>
            <a:solidFill>
              <a:schemeClr val="accent1"/>
            </a:solidFill>
            <a:ln>
              <a:noFill/>
            </a:ln>
            <a:effectLst/>
          </c:spPr>
          <c:invertIfNegative val="0"/>
          <c:cat>
            <c:strRef>
              <c:f>'[Presentation charts.xlsx]RIR'!$T$35:$T$53</c:f>
              <c:strCache>
                <c:ptCount val="19"/>
                <c:pt idx="0">
                  <c:v>PL</c:v>
                </c:pt>
                <c:pt idx="1">
                  <c:v>HU</c:v>
                </c:pt>
                <c:pt idx="2">
                  <c:v>RS</c:v>
                </c:pt>
                <c:pt idx="3">
                  <c:v>MK</c:v>
                </c:pt>
                <c:pt idx="4">
                  <c:v>RU</c:v>
                </c:pt>
                <c:pt idx="5">
                  <c:v>RO</c:v>
                </c:pt>
                <c:pt idx="6">
                  <c:v>HR</c:v>
                </c:pt>
                <c:pt idx="7">
                  <c:v>AL</c:v>
                </c:pt>
                <c:pt idx="8">
                  <c:v>BY</c:v>
                </c:pt>
                <c:pt idx="9">
                  <c:v>UA</c:v>
                </c:pt>
                <c:pt idx="10">
                  <c:v>CZ</c:v>
                </c:pt>
                <c:pt idx="11">
                  <c:v>TR</c:v>
                </c:pt>
                <c:pt idx="12">
                  <c:v>SK</c:v>
                </c:pt>
                <c:pt idx="13">
                  <c:v>EE</c:v>
                </c:pt>
                <c:pt idx="14">
                  <c:v>LT</c:v>
                </c:pt>
                <c:pt idx="15">
                  <c:v>LV</c:v>
                </c:pt>
                <c:pt idx="16">
                  <c:v>KZ</c:v>
                </c:pt>
                <c:pt idx="17">
                  <c:v>BG</c:v>
                </c:pt>
                <c:pt idx="18">
                  <c:v>SI</c:v>
                </c:pt>
              </c:strCache>
            </c:strRef>
          </c:cat>
          <c:val>
            <c:numRef>
              <c:f>'[Presentation charts.xlsx]RIR'!$U$35:$U$53</c:f>
              <c:numCache>
                <c:formatCode>General</c:formatCode>
                <c:ptCount val="19"/>
                <c:pt idx="0">
                  <c:v>-4.4042066173076933</c:v>
                </c:pt>
                <c:pt idx="1">
                  <c:v>-3.510625847435898</c:v>
                </c:pt>
                <c:pt idx="2">
                  <c:v>-3.0086629076923073</c:v>
                </c:pt>
                <c:pt idx="3">
                  <c:v>-2.790762383333333</c:v>
                </c:pt>
                <c:pt idx="4">
                  <c:v>-2.5126388448717947</c:v>
                </c:pt>
                <c:pt idx="5">
                  <c:v>-2.4443582237179493</c:v>
                </c:pt>
                <c:pt idx="6">
                  <c:v>-1.9175729557692263</c:v>
                </c:pt>
                <c:pt idx="7">
                  <c:v>-1.7631014102564109</c:v>
                </c:pt>
                <c:pt idx="8">
                  <c:v>-1.6863145814102563</c:v>
                </c:pt>
                <c:pt idx="9">
                  <c:v>-0.8980594794871789</c:v>
                </c:pt>
                <c:pt idx="10">
                  <c:v>-0.81994532243589691</c:v>
                </c:pt>
                <c:pt idx="11">
                  <c:v>-0.20310280128205127</c:v>
                </c:pt>
                <c:pt idx="12">
                  <c:v>-0.1898728641025641</c:v>
                </c:pt>
                <c:pt idx="13">
                  <c:v>1.1379816352564098</c:v>
                </c:pt>
                <c:pt idx="14">
                  <c:v>1.1583115679487181</c:v>
                </c:pt>
                <c:pt idx="15">
                  <c:v>1.1618545634615387</c:v>
                </c:pt>
                <c:pt idx="16">
                  <c:v>1.2979336038461537</c:v>
                </c:pt>
                <c:pt idx="17">
                  <c:v>1.3395459250000004</c:v>
                </c:pt>
                <c:pt idx="18">
                  <c:v>1.9125183608974359</c:v>
                </c:pt>
              </c:numCache>
            </c:numRef>
          </c:val>
          <c:extLst>
            <c:ext xmlns:c16="http://schemas.microsoft.com/office/drawing/2014/chart" uri="{C3380CC4-5D6E-409C-BE32-E72D297353CC}">
              <c16:uniqueId val="{00000000-2B5E-FC4F-877E-832103531D44}"/>
            </c:ext>
          </c:extLst>
        </c:ser>
        <c:dLbls>
          <c:showLegendKey val="0"/>
          <c:showVal val="0"/>
          <c:showCatName val="0"/>
          <c:showSerName val="0"/>
          <c:showPercent val="0"/>
          <c:showBubbleSize val="0"/>
        </c:dLbls>
        <c:gapWidth val="219"/>
        <c:overlap val="-27"/>
        <c:axId val="69377024"/>
        <c:axId val="69395200"/>
      </c:barChart>
      <c:catAx>
        <c:axId val="6937702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395200"/>
        <c:crosses val="autoZero"/>
        <c:auto val="1"/>
        <c:lblAlgn val="ctr"/>
        <c:lblOffset val="100"/>
        <c:noMultiLvlLbl val="0"/>
      </c:catAx>
      <c:valAx>
        <c:axId val="69395200"/>
        <c:scaling>
          <c:orientation val="minMax"/>
          <c:max val="2"/>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377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27'!$G$2</c:f>
              <c:strCache>
                <c:ptCount val="1"/>
                <c:pt idx="0">
                  <c:v>Q2-Q3 average</c:v>
                </c:pt>
              </c:strCache>
            </c:strRef>
          </c:tx>
          <c:spPr>
            <a:solidFill>
              <a:schemeClr val="accent3"/>
            </a:solidFill>
            <a:ln>
              <a:noFill/>
            </a:ln>
            <a:effectLst/>
          </c:spPr>
          <c:invertIfNegative val="0"/>
          <c:dPt>
            <c:idx val="7"/>
            <c:invertIfNegative val="0"/>
            <c:bubble3D val="0"/>
            <c:spPr>
              <a:solidFill>
                <a:schemeClr val="accent2"/>
              </a:solidFill>
              <a:ln>
                <a:noFill/>
              </a:ln>
              <a:effectLst/>
            </c:spPr>
            <c:extLst>
              <c:ext xmlns:c16="http://schemas.microsoft.com/office/drawing/2014/chart" uri="{C3380CC4-5D6E-409C-BE32-E72D297353CC}">
                <c16:uniqueId val="{00000003-95EB-A143-BD03-11BC47F3AEE8}"/>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1-95EB-A143-BD03-11BC47F3AEE8}"/>
              </c:ext>
            </c:extLst>
          </c:dPt>
          <c:dPt>
            <c:idx val="15"/>
            <c:invertIfNegative val="0"/>
            <c:bubble3D val="0"/>
            <c:spPr>
              <a:solidFill>
                <a:schemeClr val="accent2"/>
              </a:solidFill>
              <a:ln>
                <a:noFill/>
              </a:ln>
              <a:effectLst/>
            </c:spPr>
            <c:extLst>
              <c:ext xmlns:c16="http://schemas.microsoft.com/office/drawing/2014/chart" uri="{C3380CC4-5D6E-409C-BE32-E72D297353CC}">
                <c16:uniqueId val="{00000002-95EB-A143-BD03-11BC47F3AEE8}"/>
              </c:ext>
            </c:extLst>
          </c:dPt>
          <c:cat>
            <c:strRef>
              <c:f>'Figure 27'!$F$3:$F$28</c:f>
              <c:strCache>
                <c:ptCount val="26"/>
                <c:pt idx="0">
                  <c:v>LT</c:v>
                </c:pt>
                <c:pt idx="1">
                  <c:v>EE</c:v>
                </c:pt>
                <c:pt idx="2">
                  <c:v>RO</c:v>
                </c:pt>
                <c:pt idx="3">
                  <c:v>BG</c:v>
                </c:pt>
                <c:pt idx="4">
                  <c:v>SK</c:v>
                </c:pt>
                <c:pt idx="5">
                  <c:v>SI</c:v>
                </c:pt>
                <c:pt idx="6">
                  <c:v>LV</c:v>
                </c:pt>
                <c:pt idx="7">
                  <c:v>HR</c:v>
                </c:pt>
                <c:pt idx="8">
                  <c:v>HU</c:v>
                </c:pt>
                <c:pt idx="9">
                  <c:v>CZ</c:v>
                </c:pt>
                <c:pt idx="10">
                  <c:v>PL</c:v>
                </c:pt>
                <c:pt idx="12">
                  <c:v>ME</c:v>
                </c:pt>
                <c:pt idx="13">
                  <c:v>BA</c:v>
                </c:pt>
                <c:pt idx="14">
                  <c:v>XK</c:v>
                </c:pt>
                <c:pt idx="15">
                  <c:v>AL</c:v>
                </c:pt>
                <c:pt idx="16">
                  <c:v>MK</c:v>
                </c:pt>
                <c:pt idx="17">
                  <c:v>RS</c:v>
                </c:pt>
                <c:pt idx="19">
                  <c:v>TR</c:v>
                </c:pt>
                <c:pt idx="21">
                  <c:v>UA</c:v>
                </c:pt>
                <c:pt idx="22">
                  <c:v>KZ</c:v>
                </c:pt>
                <c:pt idx="23">
                  <c:v>RU</c:v>
                </c:pt>
                <c:pt idx="24">
                  <c:v>BY</c:v>
                </c:pt>
                <c:pt idx="25">
                  <c:v>MD</c:v>
                </c:pt>
              </c:strCache>
            </c:strRef>
          </c:cat>
          <c:val>
            <c:numRef>
              <c:f>'Figure 27'!$G$3:$G$28</c:f>
              <c:numCache>
                <c:formatCode>0</c:formatCode>
                <c:ptCount val="26"/>
                <c:pt idx="0">
                  <c:v>-81.987233442434587</c:v>
                </c:pt>
                <c:pt idx="1">
                  <c:v>-77.130010971826806</c:v>
                </c:pt>
                <c:pt idx="2">
                  <c:v>-76.493059546852209</c:v>
                </c:pt>
                <c:pt idx="3">
                  <c:v>-75.000109496569308</c:v>
                </c:pt>
                <c:pt idx="4">
                  <c:v>-70.320609100060096</c:v>
                </c:pt>
                <c:pt idx="5">
                  <c:v>-69.39307437897611</c:v>
                </c:pt>
                <c:pt idx="6">
                  <c:v>-66.633414436334135</c:v>
                </c:pt>
                <c:pt idx="7">
                  <c:v>-66.542168847803552</c:v>
                </c:pt>
                <c:pt idx="8">
                  <c:v>-64.080365887959204</c:v>
                </c:pt>
                <c:pt idx="9">
                  <c:v>-62.646824384654202</c:v>
                </c:pt>
                <c:pt idx="10">
                  <c:v>-55.999637310109321</c:v>
                </c:pt>
                <c:pt idx="12">
                  <c:v>-93.194051349439007</c:v>
                </c:pt>
                <c:pt idx="13">
                  <c:v>-82.763369719434806</c:v>
                </c:pt>
                <c:pt idx="14">
                  <c:v>-75.280938276060425</c:v>
                </c:pt>
                <c:pt idx="15">
                  <c:v>-73.166592337074093</c:v>
                </c:pt>
                <c:pt idx="16">
                  <c:v>-53.962619498163633</c:v>
                </c:pt>
                <c:pt idx="17">
                  <c:v>-38.856145166824774</c:v>
                </c:pt>
                <c:pt idx="19">
                  <c:v>-85.982807228200187</c:v>
                </c:pt>
                <c:pt idx="21">
                  <c:v>-98.050434801158247</c:v>
                </c:pt>
                <c:pt idx="22">
                  <c:v>-95.974287895608398</c:v>
                </c:pt>
                <c:pt idx="23">
                  <c:v>-87.411826845177515</c:v>
                </c:pt>
                <c:pt idx="24">
                  <c:v>-79.767214353074252</c:v>
                </c:pt>
                <c:pt idx="25">
                  <c:v>-33.629237860341377</c:v>
                </c:pt>
              </c:numCache>
            </c:numRef>
          </c:val>
          <c:extLst>
            <c:ext xmlns:c16="http://schemas.microsoft.com/office/drawing/2014/chart" uri="{C3380CC4-5D6E-409C-BE32-E72D297353CC}">
              <c16:uniqueId val="{00000000-95EB-A143-BD03-11BC47F3AEE8}"/>
            </c:ext>
          </c:extLst>
        </c:ser>
        <c:dLbls>
          <c:showLegendKey val="0"/>
          <c:showVal val="0"/>
          <c:showCatName val="0"/>
          <c:showSerName val="0"/>
          <c:showPercent val="0"/>
          <c:showBubbleSize val="0"/>
        </c:dLbls>
        <c:gapWidth val="219"/>
        <c:overlap val="-27"/>
        <c:axId val="69969792"/>
        <c:axId val="69971328"/>
      </c:barChart>
      <c:catAx>
        <c:axId val="699697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971328"/>
        <c:crosses val="autoZero"/>
        <c:auto val="1"/>
        <c:lblAlgn val="ctr"/>
        <c:lblOffset val="100"/>
        <c:noMultiLvlLbl val="0"/>
      </c:catAx>
      <c:valAx>
        <c:axId val="69971328"/>
        <c:scaling>
          <c:orientation val="minMax"/>
          <c:min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969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097701982432573E-2"/>
          <c:y val="4.3487571343734183E-2"/>
          <c:w val="0.91849165778582764"/>
          <c:h val="0.63011692912579609"/>
        </c:manualLayout>
      </c:layout>
      <c:barChart>
        <c:barDir val="col"/>
        <c:grouping val="clustered"/>
        <c:varyColors val="0"/>
        <c:ser>
          <c:idx val="0"/>
          <c:order val="0"/>
          <c:tx>
            <c:strRef>
              <c:f>'[Presentation charts.xlsx]Unemployment'!$B$1</c:f>
              <c:strCache>
                <c:ptCount val="1"/>
                <c:pt idx="0">
                  <c:v>Change pandemic</c:v>
                </c:pt>
              </c:strCache>
            </c:strRef>
          </c:tx>
          <c:spPr>
            <a:solidFill>
              <a:schemeClr val="accent2"/>
            </a:solidFill>
            <a:ln>
              <a:noFill/>
            </a:ln>
            <a:effectLst/>
          </c:spPr>
          <c:invertIfNegative val="0"/>
          <c:dPt>
            <c:idx val="24"/>
            <c:invertIfNegative val="0"/>
            <c:bubble3D val="0"/>
            <c:spPr>
              <a:solidFill>
                <a:schemeClr val="accent3"/>
              </a:solidFill>
              <a:ln>
                <a:noFill/>
              </a:ln>
              <a:effectLst/>
            </c:spPr>
            <c:extLst>
              <c:ext xmlns:c16="http://schemas.microsoft.com/office/drawing/2014/chart" uri="{C3380CC4-5D6E-409C-BE32-E72D297353CC}">
                <c16:uniqueId val="{00000001-BD7D-41FA-AC86-8A7687417C4C}"/>
              </c:ext>
            </c:extLst>
          </c:dPt>
          <c:cat>
            <c:strRef>
              <c:f>'[Presentation charts.xlsx]Unemployment'!$A$2:$A$26</c:f>
              <c:strCache>
                <c:ptCount val="25"/>
                <c:pt idx="0">
                  <c:v>Türkei </c:v>
                </c:pt>
                <c:pt idx="1">
                  <c:v>Nordmazedonien</c:v>
                </c:pt>
                <c:pt idx="2">
                  <c:v>Moldawien</c:v>
                </c:pt>
                <c:pt idx="3">
                  <c:v>Serbien</c:v>
                </c:pt>
                <c:pt idx="4">
                  <c:v>Belarus</c:v>
                </c:pt>
                <c:pt idx="5">
                  <c:v>Kosovo</c:v>
                </c:pt>
                <c:pt idx="6">
                  <c:v>Albanien</c:v>
                </c:pt>
                <c:pt idx="7">
                  <c:v>Polen</c:v>
                </c:pt>
                <c:pt idx="8">
                  <c:v>Kasachstan</c:v>
                </c:pt>
                <c:pt idx="9">
                  <c:v>Slowenien</c:v>
                </c:pt>
                <c:pt idx="10">
                  <c:v>Bosnien</c:v>
                </c:pt>
                <c:pt idx="11">
                  <c:v>Tschechein</c:v>
                </c:pt>
                <c:pt idx="12">
                  <c:v>Ungarn</c:v>
                </c:pt>
                <c:pt idx="13">
                  <c:v>Bulgarien</c:v>
                </c:pt>
                <c:pt idx="14">
                  <c:v>Slowakei</c:v>
                </c:pt>
                <c:pt idx="15">
                  <c:v>Rumänien </c:v>
                </c:pt>
                <c:pt idx="16">
                  <c:v>Kroatien</c:v>
                </c:pt>
                <c:pt idx="17">
                  <c:v>Russland</c:v>
                </c:pt>
                <c:pt idx="18">
                  <c:v>Ukraine</c:v>
                </c:pt>
                <c:pt idx="19">
                  <c:v>Lettland</c:v>
                </c:pt>
                <c:pt idx="20">
                  <c:v>Litauen</c:v>
                </c:pt>
                <c:pt idx="21">
                  <c:v>Estland</c:v>
                </c:pt>
                <c:pt idx="22">
                  <c:v>Montenegro</c:v>
                </c:pt>
                <c:pt idx="24">
                  <c:v>Österreich</c:v>
                </c:pt>
              </c:strCache>
            </c:strRef>
          </c:cat>
          <c:val>
            <c:numRef>
              <c:f>'[Presentation charts.xlsx]Unemployment'!$B$2:$B$26</c:f>
              <c:numCache>
                <c:formatCode>General</c:formatCode>
                <c:ptCount val="25"/>
                <c:pt idx="0">
                  <c:v>-0.80000000000000071</c:v>
                </c:pt>
                <c:pt idx="1">
                  <c:v>-0.60000000000000142</c:v>
                </c:pt>
                <c:pt idx="2">
                  <c:v>-0.60000000000000009</c:v>
                </c:pt>
                <c:pt idx="3">
                  <c:v>-0.5</c:v>
                </c:pt>
                <c:pt idx="4">
                  <c:v>0.10000000000000009</c:v>
                </c:pt>
                <c:pt idx="5">
                  <c:v>0.10000000000000142</c:v>
                </c:pt>
                <c:pt idx="6">
                  <c:v>0.19999999999999929</c:v>
                </c:pt>
                <c:pt idx="7">
                  <c:v>0.19999999999999973</c:v>
                </c:pt>
                <c:pt idx="8">
                  <c:v>0.20000000000000018</c:v>
                </c:pt>
                <c:pt idx="9">
                  <c:v>0.29999999999999982</c:v>
                </c:pt>
                <c:pt idx="10">
                  <c:v>0.30000000000000071</c:v>
                </c:pt>
                <c:pt idx="11">
                  <c:v>0.79999999999999982</c:v>
                </c:pt>
                <c:pt idx="12">
                  <c:v>0.90000000000000036</c:v>
                </c:pt>
                <c:pt idx="13">
                  <c:v>1.0999999999999996</c:v>
                </c:pt>
                <c:pt idx="14">
                  <c:v>1.2999999999999998</c:v>
                </c:pt>
                <c:pt idx="15">
                  <c:v>1.4000000000000004</c:v>
                </c:pt>
                <c:pt idx="16">
                  <c:v>1.7999999999999998</c:v>
                </c:pt>
                <c:pt idx="17">
                  <c:v>1.8999999999999995</c:v>
                </c:pt>
                <c:pt idx="18">
                  <c:v>2.1000000000000005</c:v>
                </c:pt>
                <c:pt idx="19">
                  <c:v>2.4000000000000004</c:v>
                </c:pt>
                <c:pt idx="20">
                  <c:v>3.2000000000000011</c:v>
                </c:pt>
                <c:pt idx="21">
                  <c:v>3.8000000000000003</c:v>
                </c:pt>
                <c:pt idx="22">
                  <c:v>3.8000000000000007</c:v>
                </c:pt>
                <c:pt idx="24">
                  <c:v>1.2999999999999998</c:v>
                </c:pt>
              </c:numCache>
            </c:numRef>
          </c:val>
          <c:extLst>
            <c:ext xmlns:c16="http://schemas.microsoft.com/office/drawing/2014/chart" uri="{C3380CC4-5D6E-409C-BE32-E72D297353CC}">
              <c16:uniqueId val="{00000000-BD7D-41FA-AC86-8A7687417C4C}"/>
            </c:ext>
          </c:extLst>
        </c:ser>
        <c:dLbls>
          <c:showLegendKey val="0"/>
          <c:showVal val="0"/>
          <c:showCatName val="0"/>
          <c:showSerName val="0"/>
          <c:showPercent val="0"/>
          <c:showBubbleSize val="0"/>
        </c:dLbls>
        <c:gapWidth val="219"/>
        <c:overlap val="-27"/>
        <c:axId val="564240448"/>
        <c:axId val="564987936"/>
      </c:barChart>
      <c:catAx>
        <c:axId val="5642404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64987936"/>
        <c:crosses val="autoZero"/>
        <c:auto val="1"/>
        <c:lblAlgn val="ctr"/>
        <c:lblOffset val="100"/>
        <c:noMultiLvlLbl val="0"/>
      </c:catAx>
      <c:valAx>
        <c:axId val="564987936"/>
        <c:scaling>
          <c:orientation val="minMax"/>
          <c:max val="4"/>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64240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charts.xlsx]taper'!$B$1</c:f>
              <c:strCache>
                <c:ptCount val="1"/>
                <c:pt idx="0">
                  <c:v>2013</c:v>
                </c:pt>
              </c:strCache>
            </c:strRef>
          </c:tx>
          <c:spPr>
            <a:solidFill>
              <a:schemeClr val="accent1"/>
            </a:solidFill>
            <a:ln>
              <a:noFill/>
            </a:ln>
            <a:effectLst/>
          </c:spPr>
          <c:invertIfNegative val="0"/>
          <c:cat>
            <c:strRef>
              <c:f>'[Presentation charts.xlsx]taper'!$A$2:$A$24</c:f>
              <c:strCache>
                <c:ptCount val="23"/>
                <c:pt idx="0">
                  <c:v>ME</c:v>
                </c:pt>
                <c:pt idx="1">
                  <c:v>MD</c:v>
                </c:pt>
                <c:pt idx="2">
                  <c:v>AL</c:v>
                </c:pt>
                <c:pt idx="3">
                  <c:v>XK</c:v>
                </c:pt>
                <c:pt idx="4">
                  <c:v>RS</c:v>
                </c:pt>
                <c:pt idx="5">
                  <c:v>RO</c:v>
                </c:pt>
                <c:pt idx="6">
                  <c:v>BA</c:v>
                </c:pt>
                <c:pt idx="7">
                  <c:v>TR</c:v>
                </c:pt>
                <c:pt idx="8">
                  <c:v>MK</c:v>
                </c:pt>
                <c:pt idx="9">
                  <c:v>KZ</c:v>
                </c:pt>
                <c:pt idx="10">
                  <c:v>EE</c:v>
                </c:pt>
                <c:pt idx="11">
                  <c:v>HR</c:v>
                </c:pt>
                <c:pt idx="12">
                  <c:v>HU</c:v>
                </c:pt>
                <c:pt idx="13">
                  <c:v>BY</c:v>
                </c:pt>
                <c:pt idx="14">
                  <c:v>SK</c:v>
                </c:pt>
                <c:pt idx="15">
                  <c:v>BG</c:v>
                </c:pt>
                <c:pt idx="16">
                  <c:v>LV</c:v>
                </c:pt>
                <c:pt idx="17">
                  <c:v>CZ</c:v>
                </c:pt>
                <c:pt idx="18">
                  <c:v>UA</c:v>
                </c:pt>
                <c:pt idx="19">
                  <c:v>PL</c:v>
                </c:pt>
                <c:pt idx="20">
                  <c:v>RU</c:v>
                </c:pt>
                <c:pt idx="21">
                  <c:v>LT</c:v>
                </c:pt>
                <c:pt idx="22">
                  <c:v>SI</c:v>
                </c:pt>
              </c:strCache>
            </c:strRef>
          </c:cat>
          <c:val>
            <c:numRef>
              <c:f>'[Presentation charts.xlsx]taper'!$B$2:$B$24</c:f>
              <c:numCache>
                <c:formatCode>0.0</c:formatCode>
                <c:ptCount val="23"/>
                <c:pt idx="0">
                  <c:v>-11.3908153</c:v>
                </c:pt>
                <c:pt idx="1">
                  <c:v>-5.1645593999999999</c:v>
                </c:pt>
                <c:pt idx="2">
                  <c:v>-9.2527375999999997</c:v>
                </c:pt>
                <c:pt idx="3">
                  <c:v>-3.3610826999999999</c:v>
                </c:pt>
                <c:pt idx="4">
                  <c:v>-5.7603897000000002</c:v>
                </c:pt>
                <c:pt idx="5">
                  <c:v>-0.76838819999999997</c:v>
                </c:pt>
                <c:pt idx="6">
                  <c:v>-5.3198106999999997</c:v>
                </c:pt>
                <c:pt idx="7">
                  <c:v>-6.667643</c:v>
                </c:pt>
                <c:pt idx="8">
                  <c:v>-1.6460579</c:v>
                </c:pt>
                <c:pt idx="9">
                  <c:v>0.82580260000000005</c:v>
                </c:pt>
                <c:pt idx="10">
                  <c:v>0.29054190000000002</c:v>
                </c:pt>
                <c:pt idx="11">
                  <c:v>-1.0548717999999999</c:v>
                </c:pt>
                <c:pt idx="12">
                  <c:v>3.4989216999999999</c:v>
                </c:pt>
                <c:pt idx="13">
                  <c:v>-10.121942199999999</c:v>
                </c:pt>
                <c:pt idx="14">
                  <c:v>1.8521453999999999</c:v>
                </c:pt>
                <c:pt idx="15">
                  <c:v>1.2781743000000001</c:v>
                </c:pt>
                <c:pt idx="16">
                  <c:v>-2.7649192999999999</c:v>
                </c:pt>
                <c:pt idx="17">
                  <c:v>-0.52012539999999996</c:v>
                </c:pt>
                <c:pt idx="18">
                  <c:v>-8.6709201999999994</c:v>
                </c:pt>
                <c:pt idx="19">
                  <c:v>-1.8042844</c:v>
                </c:pt>
                <c:pt idx="20">
                  <c:v>1.4573886</c:v>
                </c:pt>
                <c:pt idx="21">
                  <c:v>1.6852408999999999</c:v>
                </c:pt>
                <c:pt idx="22">
                  <c:v>3.3000221999999999</c:v>
                </c:pt>
              </c:numCache>
            </c:numRef>
          </c:val>
          <c:extLst>
            <c:ext xmlns:c16="http://schemas.microsoft.com/office/drawing/2014/chart" uri="{C3380CC4-5D6E-409C-BE32-E72D297353CC}">
              <c16:uniqueId val="{00000000-C59A-B048-96B0-7F13C6A1CC60}"/>
            </c:ext>
          </c:extLst>
        </c:ser>
        <c:ser>
          <c:idx val="1"/>
          <c:order val="1"/>
          <c:tx>
            <c:strRef>
              <c:f>'[Presentation charts.xlsx]taper'!$C$1</c:f>
              <c:strCache>
                <c:ptCount val="1"/>
                <c:pt idx="0">
                  <c:v>2021-23 durchschnitt</c:v>
                </c:pt>
              </c:strCache>
            </c:strRef>
          </c:tx>
          <c:spPr>
            <a:solidFill>
              <a:schemeClr val="accent2"/>
            </a:solidFill>
            <a:ln>
              <a:noFill/>
            </a:ln>
            <a:effectLst/>
          </c:spPr>
          <c:invertIfNegative val="0"/>
          <c:cat>
            <c:strRef>
              <c:f>'[Presentation charts.xlsx]taper'!$A$2:$A$24</c:f>
              <c:strCache>
                <c:ptCount val="23"/>
                <c:pt idx="0">
                  <c:v>ME</c:v>
                </c:pt>
                <c:pt idx="1">
                  <c:v>MD</c:v>
                </c:pt>
                <c:pt idx="2">
                  <c:v>AL</c:v>
                </c:pt>
                <c:pt idx="3">
                  <c:v>XK</c:v>
                </c:pt>
                <c:pt idx="4">
                  <c:v>RS</c:v>
                </c:pt>
                <c:pt idx="5">
                  <c:v>RO</c:v>
                </c:pt>
                <c:pt idx="6">
                  <c:v>BA</c:v>
                </c:pt>
                <c:pt idx="7">
                  <c:v>TR</c:v>
                </c:pt>
                <c:pt idx="8">
                  <c:v>MK</c:v>
                </c:pt>
                <c:pt idx="9">
                  <c:v>KZ</c:v>
                </c:pt>
                <c:pt idx="10">
                  <c:v>EE</c:v>
                </c:pt>
                <c:pt idx="11">
                  <c:v>HR</c:v>
                </c:pt>
                <c:pt idx="12">
                  <c:v>HU</c:v>
                </c:pt>
                <c:pt idx="13">
                  <c:v>BY</c:v>
                </c:pt>
                <c:pt idx="14">
                  <c:v>SK</c:v>
                </c:pt>
                <c:pt idx="15">
                  <c:v>BG</c:v>
                </c:pt>
                <c:pt idx="16">
                  <c:v>LV</c:v>
                </c:pt>
                <c:pt idx="17">
                  <c:v>CZ</c:v>
                </c:pt>
                <c:pt idx="18">
                  <c:v>UA</c:v>
                </c:pt>
                <c:pt idx="19">
                  <c:v>PL</c:v>
                </c:pt>
                <c:pt idx="20">
                  <c:v>RU</c:v>
                </c:pt>
                <c:pt idx="21">
                  <c:v>LT</c:v>
                </c:pt>
                <c:pt idx="22">
                  <c:v>SI</c:v>
                </c:pt>
              </c:strCache>
            </c:strRef>
          </c:cat>
          <c:val>
            <c:numRef>
              <c:f>'[Presentation charts.xlsx]taper'!$C$2:$C$24</c:f>
              <c:numCache>
                <c:formatCode>General</c:formatCode>
                <c:ptCount val="23"/>
                <c:pt idx="0">
                  <c:v>-23.536451471234077</c:v>
                </c:pt>
                <c:pt idx="1">
                  <c:v>-8.0819172573502964</c:v>
                </c:pt>
                <c:pt idx="2">
                  <c:v>-7.1755380690287813</c:v>
                </c:pt>
                <c:pt idx="3">
                  <c:v>-6.543343487787932</c:v>
                </c:pt>
                <c:pt idx="4">
                  <c:v>-6.4810410283797575</c:v>
                </c:pt>
                <c:pt idx="5">
                  <c:v>-4.519420406456681</c:v>
                </c:pt>
                <c:pt idx="6">
                  <c:v>-4.8099952475891063</c:v>
                </c:pt>
                <c:pt idx="7">
                  <c:v>-3.7918594328376933</c:v>
                </c:pt>
                <c:pt idx="8">
                  <c:v>-3.2924309298360934</c:v>
                </c:pt>
                <c:pt idx="9">
                  <c:v>-2.2168363359832823</c:v>
                </c:pt>
                <c:pt idx="10">
                  <c:v>0.1436194325769673</c:v>
                </c:pt>
                <c:pt idx="11">
                  <c:v>-1.3962995949537478</c:v>
                </c:pt>
                <c:pt idx="12">
                  <c:v>-0.86188057040998212</c:v>
                </c:pt>
                <c:pt idx="13">
                  <c:v>-0.81237070793041022</c:v>
                </c:pt>
                <c:pt idx="14">
                  <c:v>0.3844038735660143</c:v>
                </c:pt>
                <c:pt idx="15">
                  <c:v>0.59873745638828568</c:v>
                </c:pt>
                <c:pt idx="16">
                  <c:v>-8.2961779889154208E-2</c:v>
                </c:pt>
                <c:pt idx="17">
                  <c:v>2.2641822400602027</c:v>
                </c:pt>
                <c:pt idx="18">
                  <c:v>0.94886689757545772</c:v>
                </c:pt>
                <c:pt idx="19">
                  <c:v>1.7926321782274162</c:v>
                </c:pt>
                <c:pt idx="20">
                  <c:v>3.4815397609079426</c:v>
                </c:pt>
                <c:pt idx="21">
                  <c:v>3.7724699338228547</c:v>
                </c:pt>
                <c:pt idx="22">
                  <c:v>5.8227419499113644</c:v>
                </c:pt>
              </c:numCache>
            </c:numRef>
          </c:val>
          <c:extLst>
            <c:ext xmlns:c16="http://schemas.microsoft.com/office/drawing/2014/chart" uri="{C3380CC4-5D6E-409C-BE32-E72D297353CC}">
              <c16:uniqueId val="{00000001-C59A-B048-96B0-7F13C6A1CC60}"/>
            </c:ext>
          </c:extLst>
        </c:ser>
        <c:dLbls>
          <c:showLegendKey val="0"/>
          <c:showVal val="0"/>
          <c:showCatName val="0"/>
          <c:showSerName val="0"/>
          <c:showPercent val="0"/>
          <c:showBubbleSize val="0"/>
        </c:dLbls>
        <c:gapWidth val="219"/>
        <c:overlap val="-27"/>
        <c:axId val="70031616"/>
        <c:axId val="70033408"/>
      </c:barChart>
      <c:catAx>
        <c:axId val="700316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0033408"/>
        <c:crosses val="autoZero"/>
        <c:auto val="1"/>
        <c:lblAlgn val="ctr"/>
        <c:lblOffset val="100"/>
        <c:noMultiLvlLbl val="0"/>
      </c:catAx>
      <c:valAx>
        <c:axId val="70033408"/>
        <c:scaling>
          <c:orientation val="minMax"/>
          <c:min val="-25"/>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0031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charts.xlsx]Inflation'!$B$1</c:f>
              <c:strCache>
                <c:ptCount val="1"/>
                <c:pt idx="0">
                  <c:v>2020</c:v>
                </c:pt>
              </c:strCache>
            </c:strRef>
          </c:tx>
          <c:spPr>
            <a:solidFill>
              <a:schemeClr val="accent1"/>
            </a:solidFill>
            <a:ln>
              <a:noFill/>
            </a:ln>
            <a:effectLst/>
          </c:spPr>
          <c:invertIfNegative val="0"/>
          <c:cat>
            <c:strRef>
              <c:f>'[Presentation charts.xlsx]Inflation'!$A$2:$A$23</c:f>
              <c:strCache>
                <c:ptCount val="22"/>
                <c:pt idx="0">
                  <c:v>Bosnien</c:v>
                </c:pt>
                <c:pt idx="1">
                  <c:v>Kroatien</c:v>
                </c:pt>
                <c:pt idx="2">
                  <c:v>Montenegro</c:v>
                </c:pt>
                <c:pt idx="3">
                  <c:v>Slowenien</c:v>
                </c:pt>
                <c:pt idx="4">
                  <c:v>Bulgarien</c:v>
                </c:pt>
                <c:pt idx="5">
                  <c:v>Estland</c:v>
                </c:pt>
                <c:pt idx="6">
                  <c:v>Kosovo</c:v>
                </c:pt>
                <c:pt idx="7">
                  <c:v>Nordmazedonien</c:v>
                </c:pt>
                <c:pt idx="8">
                  <c:v>Slowakei</c:v>
                </c:pt>
                <c:pt idx="9">
                  <c:v>Tschechien</c:v>
                </c:pt>
                <c:pt idx="10">
                  <c:v>Serbien</c:v>
                </c:pt>
                <c:pt idx="11">
                  <c:v>Albanien</c:v>
                </c:pt>
                <c:pt idx="12">
                  <c:v>Lettland</c:v>
                </c:pt>
                <c:pt idx="13">
                  <c:v>Litauen</c:v>
                </c:pt>
                <c:pt idx="14">
                  <c:v>Polen</c:v>
                </c:pt>
                <c:pt idx="15">
                  <c:v>Rumänien </c:v>
                </c:pt>
                <c:pt idx="16">
                  <c:v>Ungarn</c:v>
                </c:pt>
                <c:pt idx="17">
                  <c:v>Russland</c:v>
                </c:pt>
                <c:pt idx="18">
                  <c:v>Moldawien</c:v>
                </c:pt>
                <c:pt idx="19">
                  <c:v>Kasachstan</c:v>
                </c:pt>
                <c:pt idx="20">
                  <c:v>Ukraine</c:v>
                </c:pt>
                <c:pt idx="21">
                  <c:v>Belarus</c:v>
                </c:pt>
              </c:strCache>
            </c:strRef>
          </c:cat>
          <c:val>
            <c:numRef>
              <c:f>'[Presentation charts.xlsx]Inflation'!$B$2:$B$23</c:f>
              <c:numCache>
                <c:formatCode>General</c:formatCode>
                <c:ptCount val="22"/>
                <c:pt idx="0">
                  <c:v>-1.1000000000000001</c:v>
                </c:pt>
                <c:pt idx="1">
                  <c:v>0</c:v>
                </c:pt>
                <c:pt idx="2">
                  <c:v>-0.26</c:v>
                </c:pt>
                <c:pt idx="3">
                  <c:v>-0.3</c:v>
                </c:pt>
                <c:pt idx="4">
                  <c:v>1.2</c:v>
                </c:pt>
                <c:pt idx="5">
                  <c:v>-0.6</c:v>
                </c:pt>
                <c:pt idx="6">
                  <c:v>0.20000009999999999</c:v>
                </c:pt>
                <c:pt idx="7">
                  <c:v>1.1999998999999999</c:v>
                </c:pt>
                <c:pt idx="8">
                  <c:v>2</c:v>
                </c:pt>
                <c:pt idx="9">
                  <c:v>3.3</c:v>
                </c:pt>
                <c:pt idx="10">
                  <c:v>1.6</c:v>
                </c:pt>
                <c:pt idx="11">
                  <c:v>1.6208867</c:v>
                </c:pt>
                <c:pt idx="12">
                  <c:v>0.1</c:v>
                </c:pt>
                <c:pt idx="13">
                  <c:v>1.1000000000000001</c:v>
                </c:pt>
                <c:pt idx="14">
                  <c:v>3.7</c:v>
                </c:pt>
                <c:pt idx="15">
                  <c:v>2.2999999999999998</c:v>
                </c:pt>
                <c:pt idx="16">
                  <c:v>3.4</c:v>
                </c:pt>
                <c:pt idx="17">
                  <c:v>3.4194019999999998</c:v>
                </c:pt>
                <c:pt idx="18">
                  <c:v>3.7764144000000002</c:v>
                </c:pt>
                <c:pt idx="19">
                  <c:v>6.7</c:v>
                </c:pt>
                <c:pt idx="20">
                  <c:v>2.7</c:v>
                </c:pt>
                <c:pt idx="21">
                  <c:v>5.5</c:v>
                </c:pt>
              </c:numCache>
            </c:numRef>
          </c:val>
          <c:extLst>
            <c:ext xmlns:c16="http://schemas.microsoft.com/office/drawing/2014/chart" uri="{C3380CC4-5D6E-409C-BE32-E72D297353CC}">
              <c16:uniqueId val="{00000000-9F2E-4BF1-A61D-08EA374B19C4}"/>
            </c:ext>
          </c:extLst>
        </c:ser>
        <c:ser>
          <c:idx val="1"/>
          <c:order val="1"/>
          <c:tx>
            <c:strRef>
              <c:f>'[Presentation charts.xlsx]Inflation'!$C$1</c:f>
              <c:strCache>
                <c:ptCount val="1"/>
                <c:pt idx="0">
                  <c:v>2021-23 Durchschnitt</c:v>
                </c:pt>
              </c:strCache>
            </c:strRef>
          </c:tx>
          <c:spPr>
            <a:solidFill>
              <a:schemeClr val="accent2"/>
            </a:solidFill>
            <a:ln>
              <a:noFill/>
            </a:ln>
            <a:effectLst/>
          </c:spPr>
          <c:invertIfNegative val="0"/>
          <c:cat>
            <c:strRef>
              <c:f>'[Presentation charts.xlsx]Inflation'!$A$2:$A$23</c:f>
              <c:strCache>
                <c:ptCount val="22"/>
                <c:pt idx="0">
                  <c:v>Bosnien</c:v>
                </c:pt>
                <c:pt idx="1">
                  <c:v>Kroatien</c:v>
                </c:pt>
                <c:pt idx="2">
                  <c:v>Montenegro</c:v>
                </c:pt>
                <c:pt idx="3">
                  <c:v>Slowenien</c:v>
                </c:pt>
                <c:pt idx="4">
                  <c:v>Bulgarien</c:v>
                </c:pt>
                <c:pt idx="5">
                  <c:v>Estland</c:v>
                </c:pt>
                <c:pt idx="6">
                  <c:v>Kosovo</c:v>
                </c:pt>
                <c:pt idx="7">
                  <c:v>Nordmazedonien</c:v>
                </c:pt>
                <c:pt idx="8">
                  <c:v>Slowakei</c:v>
                </c:pt>
                <c:pt idx="9">
                  <c:v>Tschechien</c:v>
                </c:pt>
                <c:pt idx="10">
                  <c:v>Serbien</c:v>
                </c:pt>
                <c:pt idx="11">
                  <c:v>Albanien</c:v>
                </c:pt>
                <c:pt idx="12">
                  <c:v>Lettland</c:v>
                </c:pt>
                <c:pt idx="13">
                  <c:v>Litauen</c:v>
                </c:pt>
                <c:pt idx="14">
                  <c:v>Polen</c:v>
                </c:pt>
                <c:pt idx="15">
                  <c:v>Rumänien </c:v>
                </c:pt>
                <c:pt idx="16">
                  <c:v>Ungarn</c:v>
                </c:pt>
                <c:pt idx="17">
                  <c:v>Russland</c:v>
                </c:pt>
                <c:pt idx="18">
                  <c:v>Moldawien</c:v>
                </c:pt>
                <c:pt idx="19">
                  <c:v>Kasachstan</c:v>
                </c:pt>
                <c:pt idx="20">
                  <c:v>Ukraine</c:v>
                </c:pt>
                <c:pt idx="21">
                  <c:v>Belarus</c:v>
                </c:pt>
              </c:strCache>
            </c:strRef>
          </c:cat>
          <c:val>
            <c:numRef>
              <c:f>'[Presentation charts.xlsx]Inflation'!$C$2:$C$23</c:f>
              <c:numCache>
                <c:formatCode>General</c:formatCode>
                <c:ptCount val="22"/>
                <c:pt idx="0">
                  <c:v>0.79999999999999993</c:v>
                </c:pt>
                <c:pt idx="1">
                  <c:v>1.3</c:v>
                </c:pt>
                <c:pt idx="2">
                  <c:v>1.3</c:v>
                </c:pt>
                <c:pt idx="3">
                  <c:v>1.5333333333333332</c:v>
                </c:pt>
                <c:pt idx="4">
                  <c:v>1.6666666666666667</c:v>
                </c:pt>
                <c:pt idx="5">
                  <c:v>1.6666666666666667</c:v>
                </c:pt>
                <c:pt idx="6">
                  <c:v>1.7333333333333334</c:v>
                </c:pt>
                <c:pt idx="7">
                  <c:v>1.7666666666666666</c:v>
                </c:pt>
                <c:pt idx="8">
                  <c:v>1.8</c:v>
                </c:pt>
                <c:pt idx="9">
                  <c:v>2.0333333333333332</c:v>
                </c:pt>
                <c:pt idx="10">
                  <c:v>2.2000000000000002</c:v>
                </c:pt>
                <c:pt idx="11">
                  <c:v>2.3666666666666667</c:v>
                </c:pt>
                <c:pt idx="12">
                  <c:v>2.4</c:v>
                </c:pt>
                <c:pt idx="13">
                  <c:v>2.6</c:v>
                </c:pt>
                <c:pt idx="14">
                  <c:v>2.6666666666666665</c:v>
                </c:pt>
                <c:pt idx="15">
                  <c:v>3.4</c:v>
                </c:pt>
                <c:pt idx="16">
                  <c:v>3.6333333333333333</c:v>
                </c:pt>
                <c:pt idx="17">
                  <c:v>3.9</c:v>
                </c:pt>
                <c:pt idx="18">
                  <c:v>4.5</c:v>
                </c:pt>
                <c:pt idx="19">
                  <c:v>5.8999999999999995</c:v>
                </c:pt>
                <c:pt idx="20">
                  <c:v>6</c:v>
                </c:pt>
                <c:pt idx="21">
                  <c:v>6.166666666666667</c:v>
                </c:pt>
              </c:numCache>
            </c:numRef>
          </c:val>
          <c:extLst>
            <c:ext xmlns:c16="http://schemas.microsoft.com/office/drawing/2014/chart" uri="{C3380CC4-5D6E-409C-BE32-E72D297353CC}">
              <c16:uniqueId val="{00000001-9F2E-4BF1-A61D-08EA374B19C4}"/>
            </c:ext>
          </c:extLst>
        </c:ser>
        <c:dLbls>
          <c:showLegendKey val="0"/>
          <c:showVal val="0"/>
          <c:showCatName val="0"/>
          <c:showSerName val="0"/>
          <c:showPercent val="0"/>
          <c:showBubbleSize val="0"/>
        </c:dLbls>
        <c:gapWidth val="219"/>
        <c:overlap val="-27"/>
        <c:axId val="322176880"/>
        <c:axId val="282059328"/>
      </c:barChart>
      <c:catAx>
        <c:axId val="3221768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82059328"/>
        <c:crosses val="autoZero"/>
        <c:auto val="1"/>
        <c:lblAlgn val="ctr"/>
        <c:lblOffset val="100"/>
        <c:noMultiLvlLbl val="0"/>
      </c:catAx>
      <c:valAx>
        <c:axId val="282059328"/>
        <c:scaling>
          <c:orientation val="minMax"/>
          <c:max val="7"/>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22176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'[Presentation charts.xlsx]Property prices'!$H$74</c:f>
              <c:strCache>
                <c:ptCount val="1"/>
                <c:pt idx="0">
                  <c:v>EU-MOE</c:v>
                </c:pt>
              </c:strCache>
            </c:strRef>
          </c:tx>
          <c:spPr>
            <a:ln w="28575" cap="rnd">
              <a:solidFill>
                <a:schemeClr val="accent1"/>
              </a:solidFill>
              <a:round/>
            </a:ln>
            <a:effectLst/>
          </c:spPr>
          <c:marker>
            <c:symbol val="none"/>
          </c:marker>
          <c:cat>
            <c:strRef>
              <c:f>'[Presentation charts.xlsx]Property prices'!$I$73:$W$73</c:f>
              <c:strCache>
                <c:ptCount val="15"/>
                <c:pt idx="0">
                  <c:v>Q1 2017</c:v>
                </c:pt>
                <c:pt idx="1">
                  <c:v>Q2 2017</c:v>
                </c:pt>
                <c:pt idx="2">
                  <c:v>Q3 2017</c:v>
                </c:pt>
                <c:pt idx="3">
                  <c:v>Q4 2017</c:v>
                </c:pt>
                <c:pt idx="4">
                  <c:v>Q1 2018</c:v>
                </c:pt>
                <c:pt idx="5">
                  <c:v>Q2 2018</c:v>
                </c:pt>
                <c:pt idx="6">
                  <c:v>Q3 2018</c:v>
                </c:pt>
                <c:pt idx="7">
                  <c:v>Q4 2018</c:v>
                </c:pt>
                <c:pt idx="8">
                  <c:v>Q1 2019</c:v>
                </c:pt>
                <c:pt idx="9">
                  <c:v>Q2 2019</c:v>
                </c:pt>
                <c:pt idx="10">
                  <c:v>Q3 2019</c:v>
                </c:pt>
                <c:pt idx="11">
                  <c:v>Q4 2019</c:v>
                </c:pt>
                <c:pt idx="12">
                  <c:v>Q1 2020</c:v>
                </c:pt>
                <c:pt idx="13">
                  <c:v>Q2 2020</c:v>
                </c:pt>
                <c:pt idx="14">
                  <c:v>Q3 2020</c:v>
                </c:pt>
              </c:strCache>
            </c:strRef>
          </c:cat>
          <c:val>
            <c:numRef>
              <c:f>'[Presentation charts.xlsx]Property prices'!$I$74:$W$74</c:f>
              <c:numCache>
                <c:formatCode>General</c:formatCode>
                <c:ptCount val="15"/>
                <c:pt idx="0">
                  <c:v>100</c:v>
                </c:pt>
                <c:pt idx="1">
                  <c:v>102.55803131103784</c:v>
                </c:pt>
                <c:pt idx="2">
                  <c:v>103.88583524605829</c:v>
                </c:pt>
                <c:pt idx="3">
                  <c:v>104.45041382383914</c:v>
                </c:pt>
                <c:pt idx="4">
                  <c:v>106.31766331846535</c:v>
                </c:pt>
                <c:pt idx="5">
                  <c:v>107.42039604330169</c:v>
                </c:pt>
                <c:pt idx="6">
                  <c:v>108.44804432865313</c:v>
                </c:pt>
                <c:pt idx="7">
                  <c:v>110.00908156423402</c:v>
                </c:pt>
                <c:pt idx="8">
                  <c:v>112.31006576997176</c:v>
                </c:pt>
                <c:pt idx="9">
                  <c:v>113.21478459871878</c:v>
                </c:pt>
                <c:pt idx="10">
                  <c:v>115.18955074939794</c:v>
                </c:pt>
                <c:pt idx="11">
                  <c:v>116.32977558103498</c:v>
                </c:pt>
                <c:pt idx="12">
                  <c:v>118.57763174538682</c:v>
                </c:pt>
                <c:pt idx="13">
                  <c:v>118.46995336541409</c:v>
                </c:pt>
                <c:pt idx="14">
                  <c:v>119.70087717028123</c:v>
                </c:pt>
              </c:numCache>
            </c:numRef>
          </c:val>
          <c:smooth val="0"/>
          <c:extLst>
            <c:ext xmlns:c16="http://schemas.microsoft.com/office/drawing/2014/chart" uri="{C3380CC4-5D6E-409C-BE32-E72D297353CC}">
              <c16:uniqueId val="{00000000-6548-D543-975D-415F143A6310}"/>
            </c:ext>
          </c:extLst>
        </c:ser>
        <c:ser>
          <c:idx val="1"/>
          <c:order val="1"/>
          <c:tx>
            <c:strRef>
              <c:f>'[Presentation charts.xlsx]Property prices'!$H$75</c:f>
              <c:strCache>
                <c:ptCount val="1"/>
                <c:pt idx="0">
                  <c:v>Westbalkan</c:v>
                </c:pt>
              </c:strCache>
            </c:strRef>
          </c:tx>
          <c:spPr>
            <a:ln w="28575" cap="rnd">
              <a:solidFill>
                <a:schemeClr val="accent2"/>
              </a:solidFill>
              <a:round/>
            </a:ln>
            <a:effectLst/>
          </c:spPr>
          <c:marker>
            <c:symbol val="none"/>
          </c:marker>
          <c:cat>
            <c:strRef>
              <c:f>'[Presentation charts.xlsx]Property prices'!$I$73:$W$73</c:f>
              <c:strCache>
                <c:ptCount val="15"/>
                <c:pt idx="0">
                  <c:v>Q1 2017</c:v>
                </c:pt>
                <c:pt idx="1">
                  <c:v>Q2 2017</c:v>
                </c:pt>
                <c:pt idx="2">
                  <c:v>Q3 2017</c:v>
                </c:pt>
                <c:pt idx="3">
                  <c:v>Q4 2017</c:v>
                </c:pt>
                <c:pt idx="4">
                  <c:v>Q1 2018</c:v>
                </c:pt>
                <c:pt idx="5">
                  <c:v>Q2 2018</c:v>
                </c:pt>
                <c:pt idx="6">
                  <c:v>Q3 2018</c:v>
                </c:pt>
                <c:pt idx="7">
                  <c:v>Q4 2018</c:v>
                </c:pt>
                <c:pt idx="8">
                  <c:v>Q1 2019</c:v>
                </c:pt>
                <c:pt idx="9">
                  <c:v>Q2 2019</c:v>
                </c:pt>
                <c:pt idx="10">
                  <c:v>Q3 2019</c:v>
                </c:pt>
                <c:pt idx="11">
                  <c:v>Q4 2019</c:v>
                </c:pt>
                <c:pt idx="12">
                  <c:v>Q1 2020</c:v>
                </c:pt>
                <c:pt idx="13">
                  <c:v>Q2 2020</c:v>
                </c:pt>
                <c:pt idx="14">
                  <c:v>Q3 2020</c:v>
                </c:pt>
              </c:strCache>
            </c:strRef>
          </c:cat>
          <c:val>
            <c:numRef>
              <c:f>'[Presentation charts.xlsx]Property prices'!$I$75:$W$75</c:f>
              <c:numCache>
                <c:formatCode>General</c:formatCode>
                <c:ptCount val="15"/>
                <c:pt idx="0">
                  <c:v>100</c:v>
                </c:pt>
                <c:pt idx="1">
                  <c:v>98.642455241047628</c:v>
                </c:pt>
                <c:pt idx="2">
                  <c:v>99.924305347296638</c:v>
                </c:pt>
                <c:pt idx="3">
                  <c:v>101.33525412245638</c:v>
                </c:pt>
                <c:pt idx="4">
                  <c:v>103.82776381424233</c:v>
                </c:pt>
                <c:pt idx="5">
                  <c:v>103.96139575030472</c:v>
                </c:pt>
                <c:pt idx="6">
                  <c:v>105.2896856506167</c:v>
                </c:pt>
                <c:pt idx="7">
                  <c:v>104.106080921081</c:v>
                </c:pt>
                <c:pt idx="8">
                  <c:v>101.374069035055</c:v>
                </c:pt>
                <c:pt idx="9">
                  <c:v>100.22299879964029</c:v>
                </c:pt>
                <c:pt idx="10">
                  <c:v>99.843423525084816</c:v>
                </c:pt>
                <c:pt idx="11">
                  <c:v>101.00303363827973</c:v>
                </c:pt>
                <c:pt idx="12">
                  <c:v>100.92061992220152</c:v>
                </c:pt>
                <c:pt idx="13">
                  <c:v>102.12070444503934</c:v>
                </c:pt>
                <c:pt idx="14">
                  <c:v>103.89298282623913</c:v>
                </c:pt>
              </c:numCache>
            </c:numRef>
          </c:val>
          <c:smooth val="0"/>
          <c:extLst>
            <c:ext xmlns:c16="http://schemas.microsoft.com/office/drawing/2014/chart" uri="{C3380CC4-5D6E-409C-BE32-E72D297353CC}">
              <c16:uniqueId val="{00000001-6548-D543-975D-415F143A6310}"/>
            </c:ext>
          </c:extLst>
        </c:ser>
        <c:ser>
          <c:idx val="2"/>
          <c:order val="2"/>
          <c:tx>
            <c:strRef>
              <c:f>'[Presentation charts.xlsx]Property prices'!$H$76</c:f>
              <c:strCache>
                <c:ptCount val="1"/>
                <c:pt idx="0">
                  <c:v>Euroraum</c:v>
                </c:pt>
              </c:strCache>
            </c:strRef>
          </c:tx>
          <c:spPr>
            <a:ln w="28575" cap="rnd">
              <a:solidFill>
                <a:schemeClr val="accent3"/>
              </a:solidFill>
              <a:round/>
            </a:ln>
            <a:effectLst/>
          </c:spPr>
          <c:marker>
            <c:symbol val="none"/>
          </c:marker>
          <c:cat>
            <c:strRef>
              <c:f>'[Presentation charts.xlsx]Property prices'!$I$73:$W$73</c:f>
              <c:strCache>
                <c:ptCount val="15"/>
                <c:pt idx="0">
                  <c:v>Q1 2017</c:v>
                </c:pt>
                <c:pt idx="1">
                  <c:v>Q2 2017</c:v>
                </c:pt>
                <c:pt idx="2">
                  <c:v>Q3 2017</c:v>
                </c:pt>
                <c:pt idx="3">
                  <c:v>Q4 2017</c:v>
                </c:pt>
                <c:pt idx="4">
                  <c:v>Q1 2018</c:v>
                </c:pt>
                <c:pt idx="5">
                  <c:v>Q2 2018</c:v>
                </c:pt>
                <c:pt idx="6">
                  <c:v>Q3 2018</c:v>
                </c:pt>
                <c:pt idx="7">
                  <c:v>Q4 2018</c:v>
                </c:pt>
                <c:pt idx="8">
                  <c:v>Q1 2019</c:v>
                </c:pt>
                <c:pt idx="9">
                  <c:v>Q2 2019</c:v>
                </c:pt>
                <c:pt idx="10">
                  <c:v>Q3 2019</c:v>
                </c:pt>
                <c:pt idx="11">
                  <c:v>Q4 2019</c:v>
                </c:pt>
                <c:pt idx="12">
                  <c:v>Q1 2020</c:v>
                </c:pt>
                <c:pt idx="13">
                  <c:v>Q2 2020</c:v>
                </c:pt>
                <c:pt idx="14">
                  <c:v>Q3 2020</c:v>
                </c:pt>
              </c:strCache>
            </c:strRef>
          </c:cat>
          <c:val>
            <c:numRef>
              <c:f>'[Presentation charts.xlsx]Property prices'!$I$76:$W$76</c:f>
              <c:numCache>
                <c:formatCode>General</c:formatCode>
                <c:ptCount val="15"/>
                <c:pt idx="0">
                  <c:v>100</c:v>
                </c:pt>
                <c:pt idx="1">
                  <c:v>100.20981498693149</c:v>
                </c:pt>
                <c:pt idx="2">
                  <c:v>101.89624274043227</c:v>
                </c:pt>
                <c:pt idx="3">
                  <c:v>102.28341968645856</c:v>
                </c:pt>
                <c:pt idx="4">
                  <c:v>103.51499155296982</c:v>
                </c:pt>
                <c:pt idx="5">
                  <c:v>103.29932269709309</c:v>
                </c:pt>
                <c:pt idx="6">
                  <c:v>104.68165736380769</c:v>
                </c:pt>
                <c:pt idx="7">
                  <c:v>105.13374036550736</c:v>
                </c:pt>
                <c:pt idx="8">
                  <c:v>106.27216382617091</c:v>
                </c:pt>
                <c:pt idx="9">
                  <c:v>106.27503941091592</c:v>
                </c:pt>
                <c:pt idx="10">
                  <c:v>107.86318378581004</c:v>
                </c:pt>
                <c:pt idx="11">
                  <c:v>108.51440103110252</c:v>
                </c:pt>
                <c:pt idx="12">
                  <c:v>110.35313207663434</c:v>
                </c:pt>
                <c:pt idx="13">
                  <c:v>111.3270310101005</c:v>
                </c:pt>
                <c:pt idx="14">
                  <c:v>113.38256060551599</c:v>
                </c:pt>
              </c:numCache>
            </c:numRef>
          </c:val>
          <c:smooth val="0"/>
          <c:extLst>
            <c:ext xmlns:c16="http://schemas.microsoft.com/office/drawing/2014/chart" uri="{C3380CC4-5D6E-409C-BE32-E72D297353CC}">
              <c16:uniqueId val="{00000002-6548-D543-975D-415F143A6310}"/>
            </c:ext>
          </c:extLst>
        </c:ser>
        <c:ser>
          <c:idx val="3"/>
          <c:order val="3"/>
          <c:tx>
            <c:strRef>
              <c:f>'[Presentation charts.xlsx]Property prices'!$H$77</c:f>
              <c:strCache>
                <c:ptCount val="1"/>
                <c:pt idx="0">
                  <c:v>Oesterreich</c:v>
                </c:pt>
              </c:strCache>
            </c:strRef>
          </c:tx>
          <c:spPr>
            <a:ln w="28575" cap="rnd">
              <a:solidFill>
                <a:schemeClr val="tx2"/>
              </a:solidFill>
              <a:prstDash val="sysDot"/>
              <a:round/>
            </a:ln>
            <a:effectLst/>
          </c:spPr>
          <c:marker>
            <c:symbol val="none"/>
          </c:marker>
          <c:cat>
            <c:strRef>
              <c:f>'[Presentation charts.xlsx]Property prices'!$I$73:$W$73</c:f>
              <c:strCache>
                <c:ptCount val="15"/>
                <c:pt idx="0">
                  <c:v>Q1 2017</c:v>
                </c:pt>
                <c:pt idx="1">
                  <c:v>Q2 2017</c:v>
                </c:pt>
                <c:pt idx="2">
                  <c:v>Q3 2017</c:v>
                </c:pt>
                <c:pt idx="3">
                  <c:v>Q4 2017</c:v>
                </c:pt>
                <c:pt idx="4">
                  <c:v>Q1 2018</c:v>
                </c:pt>
                <c:pt idx="5">
                  <c:v>Q2 2018</c:v>
                </c:pt>
                <c:pt idx="6">
                  <c:v>Q3 2018</c:v>
                </c:pt>
                <c:pt idx="7">
                  <c:v>Q4 2018</c:v>
                </c:pt>
                <c:pt idx="8">
                  <c:v>Q1 2019</c:v>
                </c:pt>
                <c:pt idx="9">
                  <c:v>Q2 2019</c:v>
                </c:pt>
                <c:pt idx="10">
                  <c:v>Q3 2019</c:v>
                </c:pt>
                <c:pt idx="11">
                  <c:v>Q4 2019</c:v>
                </c:pt>
                <c:pt idx="12">
                  <c:v>Q1 2020</c:v>
                </c:pt>
                <c:pt idx="13">
                  <c:v>Q2 2020</c:v>
                </c:pt>
                <c:pt idx="14">
                  <c:v>Q3 2020</c:v>
                </c:pt>
              </c:strCache>
            </c:strRef>
          </c:cat>
          <c:val>
            <c:numRef>
              <c:f>'[Presentation charts.xlsx]Property prices'!$I$77:$W$77</c:f>
              <c:numCache>
                <c:formatCode>General</c:formatCode>
                <c:ptCount val="15"/>
                <c:pt idx="0">
                  <c:v>100</c:v>
                </c:pt>
                <c:pt idx="1">
                  <c:v>102.16293649882616</c:v>
                </c:pt>
                <c:pt idx="2">
                  <c:v>102.04256369694674</c:v>
                </c:pt>
                <c:pt idx="3">
                  <c:v>101.65180417680257</c:v>
                </c:pt>
                <c:pt idx="4">
                  <c:v>105.43053522260713</c:v>
                </c:pt>
                <c:pt idx="5">
                  <c:v>105.16470867580485</c:v>
                </c:pt>
                <c:pt idx="6">
                  <c:v>107.87085594418352</c:v>
                </c:pt>
                <c:pt idx="7">
                  <c:v>106.90740178727273</c:v>
                </c:pt>
                <c:pt idx="8">
                  <c:v>108.75537196060642</c:v>
                </c:pt>
                <c:pt idx="9">
                  <c:v>109.18025414307301</c:v>
                </c:pt>
                <c:pt idx="10">
                  <c:v>108.79547002001759</c:v>
                </c:pt>
                <c:pt idx="11">
                  <c:v>108.73382908162866</c:v>
                </c:pt>
                <c:pt idx="12">
                  <c:v>110.32878836244244</c:v>
                </c:pt>
                <c:pt idx="13">
                  <c:v>113.6422246717856</c:v>
                </c:pt>
                <c:pt idx="14">
                  <c:v>117.34885783429596</c:v>
                </c:pt>
              </c:numCache>
            </c:numRef>
          </c:val>
          <c:smooth val="0"/>
          <c:extLst>
            <c:ext xmlns:c16="http://schemas.microsoft.com/office/drawing/2014/chart" uri="{C3380CC4-5D6E-409C-BE32-E72D297353CC}">
              <c16:uniqueId val="{00000003-6548-D543-975D-415F143A6310}"/>
            </c:ext>
          </c:extLst>
        </c:ser>
        <c:ser>
          <c:idx val="4"/>
          <c:order val="4"/>
          <c:tx>
            <c:strRef>
              <c:f>'[Presentation charts.xlsx]Property prices'!$H$78</c:f>
              <c:strCache>
                <c:ptCount val="1"/>
                <c:pt idx="0">
                  <c:v>Russland</c:v>
                </c:pt>
              </c:strCache>
            </c:strRef>
          </c:tx>
          <c:spPr>
            <a:ln w="28575" cap="rnd">
              <a:solidFill>
                <a:schemeClr val="accent3">
                  <a:lumMod val="60000"/>
                  <a:lumOff val="40000"/>
                </a:schemeClr>
              </a:solidFill>
              <a:round/>
            </a:ln>
            <a:effectLst/>
          </c:spPr>
          <c:marker>
            <c:symbol val="none"/>
          </c:marker>
          <c:cat>
            <c:strRef>
              <c:f>'[Presentation charts.xlsx]Property prices'!$I$73:$W$73</c:f>
              <c:strCache>
                <c:ptCount val="15"/>
                <c:pt idx="0">
                  <c:v>Q1 2017</c:v>
                </c:pt>
                <c:pt idx="1">
                  <c:v>Q2 2017</c:v>
                </c:pt>
                <c:pt idx="2">
                  <c:v>Q3 2017</c:v>
                </c:pt>
                <c:pt idx="3">
                  <c:v>Q4 2017</c:v>
                </c:pt>
                <c:pt idx="4">
                  <c:v>Q1 2018</c:v>
                </c:pt>
                <c:pt idx="5">
                  <c:v>Q2 2018</c:v>
                </c:pt>
                <c:pt idx="6">
                  <c:v>Q3 2018</c:v>
                </c:pt>
                <c:pt idx="7">
                  <c:v>Q4 2018</c:v>
                </c:pt>
                <c:pt idx="8">
                  <c:v>Q1 2019</c:v>
                </c:pt>
                <c:pt idx="9">
                  <c:v>Q2 2019</c:v>
                </c:pt>
                <c:pt idx="10">
                  <c:v>Q3 2019</c:v>
                </c:pt>
                <c:pt idx="11">
                  <c:v>Q4 2019</c:v>
                </c:pt>
                <c:pt idx="12">
                  <c:v>Q1 2020</c:v>
                </c:pt>
                <c:pt idx="13">
                  <c:v>Q2 2020</c:v>
                </c:pt>
                <c:pt idx="14">
                  <c:v>Q3 2020</c:v>
                </c:pt>
              </c:strCache>
            </c:strRef>
          </c:cat>
          <c:val>
            <c:numRef>
              <c:f>'[Presentation charts.xlsx]Property prices'!$I$78:$W$78</c:f>
              <c:numCache>
                <c:formatCode>General</c:formatCode>
                <c:ptCount val="15"/>
                <c:pt idx="0">
                  <c:v>100</c:v>
                </c:pt>
                <c:pt idx="1">
                  <c:v>98.575037558018721</c:v>
                </c:pt>
                <c:pt idx="2">
                  <c:v>97.515938800983619</c:v>
                </c:pt>
                <c:pt idx="3">
                  <c:v>97.438767349562383</c:v>
                </c:pt>
                <c:pt idx="4">
                  <c:v>98.062118346998716</c:v>
                </c:pt>
                <c:pt idx="5">
                  <c:v>97.788935146083872</c:v>
                </c:pt>
                <c:pt idx="6">
                  <c:v>97.699991778344156</c:v>
                </c:pt>
                <c:pt idx="7">
                  <c:v>98.414154701666007</c:v>
                </c:pt>
                <c:pt idx="8">
                  <c:v>99.99327319067514</c:v>
                </c:pt>
                <c:pt idx="9">
                  <c:v>99.581816686971663</c:v>
                </c:pt>
                <c:pt idx="10">
                  <c:v>101.26071618096611</c:v>
                </c:pt>
                <c:pt idx="11">
                  <c:v>101.37731420926356</c:v>
                </c:pt>
                <c:pt idx="12">
                  <c:v>104.58394684325786</c:v>
                </c:pt>
                <c:pt idx="13">
                  <c:v>104.37784487977697</c:v>
                </c:pt>
                <c:pt idx="14">
                  <c:v>107.18927746593619</c:v>
                </c:pt>
              </c:numCache>
            </c:numRef>
          </c:val>
          <c:smooth val="0"/>
          <c:extLst>
            <c:ext xmlns:c16="http://schemas.microsoft.com/office/drawing/2014/chart" uri="{C3380CC4-5D6E-409C-BE32-E72D297353CC}">
              <c16:uniqueId val="{00000004-6548-D543-975D-415F143A6310}"/>
            </c:ext>
          </c:extLst>
        </c:ser>
        <c:dLbls>
          <c:showLegendKey val="0"/>
          <c:showVal val="0"/>
          <c:showCatName val="0"/>
          <c:showSerName val="0"/>
          <c:showPercent val="0"/>
          <c:showBubbleSize val="0"/>
        </c:dLbls>
        <c:smooth val="0"/>
        <c:axId val="70331392"/>
        <c:axId val="70349568"/>
      </c:lineChart>
      <c:catAx>
        <c:axId val="70331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0349568"/>
        <c:crosses val="autoZero"/>
        <c:auto val="1"/>
        <c:lblAlgn val="ctr"/>
        <c:lblOffset val="100"/>
        <c:noMultiLvlLbl val="0"/>
      </c:catAx>
      <c:valAx>
        <c:axId val="70349568"/>
        <c:scaling>
          <c:orientation val="minMax"/>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0331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'[Presentation charts.xlsx]Uncertainty'!$C$3</c:f>
              <c:strCache>
                <c:ptCount val="1"/>
                <c:pt idx="0">
                  <c:v>GEPU_current</c:v>
                </c:pt>
              </c:strCache>
            </c:strRef>
          </c:tx>
          <c:spPr>
            <a:ln w="28575" cap="rnd">
              <a:solidFill>
                <a:schemeClr val="accent1"/>
              </a:solidFill>
              <a:round/>
            </a:ln>
            <a:effectLst/>
          </c:spPr>
          <c:marker>
            <c:symbol val="none"/>
          </c:marker>
          <c:cat>
            <c:numRef>
              <c:f>'[Presentation charts.xlsx]Uncertainty'!$A$4:$A$292</c:f>
              <c:numCache>
                <c:formatCode>General</c:formatCode>
                <c:ptCount val="289"/>
                <c:pt idx="0">
                  <c:v>1997</c:v>
                </c:pt>
                <c:pt idx="12">
                  <c:v>1998</c:v>
                </c:pt>
                <c:pt idx="24">
                  <c:v>1999</c:v>
                </c:pt>
                <c:pt idx="36">
                  <c:v>2000</c:v>
                </c:pt>
                <c:pt idx="48">
                  <c:v>2001</c:v>
                </c:pt>
                <c:pt idx="60">
                  <c:v>2002</c:v>
                </c:pt>
                <c:pt idx="72">
                  <c:v>2003</c:v>
                </c:pt>
                <c:pt idx="84">
                  <c:v>2004</c:v>
                </c:pt>
                <c:pt idx="96">
                  <c:v>2005</c:v>
                </c:pt>
                <c:pt idx="108">
                  <c:v>2006</c:v>
                </c:pt>
                <c:pt idx="120">
                  <c:v>2007</c:v>
                </c:pt>
                <c:pt idx="132">
                  <c:v>2008</c:v>
                </c:pt>
                <c:pt idx="144">
                  <c:v>2009</c:v>
                </c:pt>
                <c:pt idx="156">
                  <c:v>2010</c:v>
                </c:pt>
                <c:pt idx="168">
                  <c:v>2011</c:v>
                </c:pt>
                <c:pt idx="180">
                  <c:v>2012</c:v>
                </c:pt>
                <c:pt idx="192">
                  <c:v>2013</c:v>
                </c:pt>
                <c:pt idx="204">
                  <c:v>2014</c:v>
                </c:pt>
                <c:pt idx="216">
                  <c:v>2015</c:v>
                </c:pt>
                <c:pt idx="228">
                  <c:v>2016</c:v>
                </c:pt>
                <c:pt idx="240">
                  <c:v>2017</c:v>
                </c:pt>
                <c:pt idx="252">
                  <c:v>2018</c:v>
                </c:pt>
                <c:pt idx="264">
                  <c:v>2019</c:v>
                </c:pt>
                <c:pt idx="276">
                  <c:v>2020</c:v>
                </c:pt>
                <c:pt idx="288">
                  <c:v>2021</c:v>
                </c:pt>
              </c:numCache>
            </c:numRef>
          </c:cat>
          <c:val>
            <c:numRef>
              <c:f>'[Presentation charts.xlsx]Uncertainty'!$C$4:$C$292</c:f>
              <c:numCache>
                <c:formatCode>General</c:formatCode>
                <c:ptCount val="289"/>
                <c:pt idx="0">
                  <c:v>76.498150940919118</c:v>
                </c:pt>
                <c:pt idx="1">
                  <c:v>79.801698470267056</c:v>
                </c:pt>
                <c:pt idx="2">
                  <c:v>68.807021926852954</c:v>
                </c:pt>
                <c:pt idx="3">
                  <c:v>74.053691070752365</c:v>
                </c:pt>
                <c:pt idx="4">
                  <c:v>72.052318298414932</c:v>
                </c:pt>
                <c:pt idx="5">
                  <c:v>78.649793858557715</c:v>
                </c:pt>
                <c:pt idx="6">
                  <c:v>64.598033682353233</c:v>
                </c:pt>
                <c:pt idx="7">
                  <c:v>63.778402695908184</c:v>
                </c:pt>
                <c:pt idx="8">
                  <c:v>68.223964922121311</c:v>
                </c:pt>
                <c:pt idx="9">
                  <c:v>81.367861481819688</c:v>
                </c:pt>
                <c:pt idx="10">
                  <c:v>95.198619219352878</c:v>
                </c:pt>
                <c:pt idx="11">
                  <c:v>106.27434690623079</c:v>
                </c:pt>
                <c:pt idx="12">
                  <c:v>98.063249413703232</c:v>
                </c:pt>
                <c:pt idx="13">
                  <c:v>86.478427411386761</c:v>
                </c:pt>
                <c:pt idx="14">
                  <c:v>87.447162805113749</c:v>
                </c:pt>
                <c:pt idx="15">
                  <c:v>79.029704127130032</c:v>
                </c:pt>
                <c:pt idx="16">
                  <c:v>85.59109395368877</c:v>
                </c:pt>
                <c:pt idx="17">
                  <c:v>84.364644102270631</c:v>
                </c:pt>
                <c:pt idx="18">
                  <c:v>101.52019300089725</c:v>
                </c:pt>
                <c:pt idx="19">
                  <c:v>115.25219913592923</c:v>
                </c:pt>
                <c:pt idx="20">
                  <c:v>142.72771185418148</c:v>
                </c:pt>
                <c:pt idx="21">
                  <c:v>118.24447953951642</c:v>
                </c:pt>
                <c:pt idx="22">
                  <c:v>96.499374062505652</c:v>
                </c:pt>
                <c:pt idx="23">
                  <c:v>90.995154736890839</c:v>
                </c:pt>
                <c:pt idx="24">
                  <c:v>96.485643249053695</c:v>
                </c:pt>
                <c:pt idx="25">
                  <c:v>80.783175912311634</c:v>
                </c:pt>
                <c:pt idx="26">
                  <c:v>65.132467682817307</c:v>
                </c:pt>
                <c:pt idx="27">
                  <c:v>63.635497577080358</c:v>
                </c:pt>
                <c:pt idx="28">
                  <c:v>71.444062394345124</c:v>
                </c:pt>
                <c:pt idx="29">
                  <c:v>71.985492154851158</c:v>
                </c:pt>
                <c:pt idx="30">
                  <c:v>71.977645744064105</c:v>
                </c:pt>
                <c:pt idx="31">
                  <c:v>61.624634043067914</c:v>
                </c:pt>
                <c:pt idx="32">
                  <c:v>66.532054553411356</c:v>
                </c:pt>
                <c:pt idx="33">
                  <c:v>65.189604940887065</c:v>
                </c:pt>
                <c:pt idx="34">
                  <c:v>67.756888179296254</c:v>
                </c:pt>
                <c:pt idx="35">
                  <c:v>60.039248974964181</c:v>
                </c:pt>
                <c:pt idx="36">
                  <c:v>63.636219827407793</c:v>
                </c:pt>
                <c:pt idx="37">
                  <c:v>58.648822771629469</c:v>
                </c:pt>
                <c:pt idx="38">
                  <c:v>61.511348840319478</c:v>
                </c:pt>
                <c:pt idx="39">
                  <c:v>64.443179692149727</c:v>
                </c:pt>
                <c:pt idx="40">
                  <c:v>87.339242774387614</c:v>
                </c:pt>
                <c:pt idx="41">
                  <c:v>89.071502254096572</c:v>
                </c:pt>
                <c:pt idx="42">
                  <c:v>65.173282801716624</c:v>
                </c:pt>
                <c:pt idx="43">
                  <c:v>54.001555242787063</c:v>
                </c:pt>
                <c:pt idx="44">
                  <c:v>61.235614459589158</c:v>
                </c:pt>
                <c:pt idx="45">
                  <c:v>69.091355994240018</c:v>
                </c:pt>
                <c:pt idx="46">
                  <c:v>109.57984491422721</c:v>
                </c:pt>
                <c:pt idx="47">
                  <c:v>103.49839639416597</c:v>
                </c:pt>
                <c:pt idx="48">
                  <c:v>100.98455920007136</c:v>
                </c:pt>
                <c:pt idx="49">
                  <c:v>101.10915899075056</c:v>
                </c:pt>
                <c:pt idx="50">
                  <c:v>113.90845689414394</c:v>
                </c:pt>
                <c:pt idx="51">
                  <c:v>111.01360515240242</c:v>
                </c:pt>
                <c:pt idx="52">
                  <c:v>85.295235964330033</c:v>
                </c:pt>
                <c:pt idx="53">
                  <c:v>74.128360034214353</c:v>
                </c:pt>
                <c:pt idx="54">
                  <c:v>100.22092108458682</c:v>
                </c:pt>
                <c:pt idx="55">
                  <c:v>85.019786695260649</c:v>
                </c:pt>
                <c:pt idx="56">
                  <c:v>180.1903217645314</c:v>
                </c:pt>
                <c:pt idx="57">
                  <c:v>170.74209062769734</c:v>
                </c:pt>
                <c:pt idx="58">
                  <c:v>126.6311936709353</c:v>
                </c:pt>
                <c:pt idx="59">
                  <c:v>108.35945043657102</c:v>
                </c:pt>
                <c:pt idx="60">
                  <c:v>107.52865292503456</c:v>
                </c:pt>
                <c:pt idx="61">
                  <c:v>90.284862671336867</c:v>
                </c:pt>
                <c:pt idx="62">
                  <c:v>79.075157263598641</c:v>
                </c:pt>
                <c:pt idx="63">
                  <c:v>84.528586079385661</c:v>
                </c:pt>
                <c:pt idx="64">
                  <c:v>79.829903498423548</c:v>
                </c:pt>
                <c:pt idx="65">
                  <c:v>95.228342319178694</c:v>
                </c:pt>
                <c:pt idx="66">
                  <c:v>100.83754022256794</c:v>
                </c:pt>
                <c:pt idx="67">
                  <c:v>107.5888562077286</c:v>
                </c:pt>
                <c:pt idx="68">
                  <c:v>123.3048670561376</c:v>
                </c:pt>
                <c:pt idx="69">
                  <c:v>117.79785775908205</c:v>
                </c:pt>
                <c:pt idx="70">
                  <c:v>122.87956603633423</c:v>
                </c:pt>
                <c:pt idx="71">
                  <c:v>119.70621378919948</c:v>
                </c:pt>
                <c:pt idx="72">
                  <c:v>127.91189510060725</c:v>
                </c:pt>
                <c:pt idx="73">
                  <c:v>135.81048535057732</c:v>
                </c:pt>
                <c:pt idx="74">
                  <c:v>168.72473106865414</c:v>
                </c:pt>
                <c:pt idx="75">
                  <c:v>135.9021081204987</c:v>
                </c:pt>
                <c:pt idx="76">
                  <c:v>106.57978274069697</c:v>
                </c:pt>
                <c:pt idx="77">
                  <c:v>90.183259428817692</c:v>
                </c:pt>
                <c:pt idx="78">
                  <c:v>80.132881648820344</c:v>
                </c:pt>
                <c:pt idx="79">
                  <c:v>68.844636835096836</c:v>
                </c:pt>
                <c:pt idx="80">
                  <c:v>81.522895373444953</c:v>
                </c:pt>
                <c:pt idx="81">
                  <c:v>76.999752857866028</c:v>
                </c:pt>
                <c:pt idx="82">
                  <c:v>73.564032844885872</c:v>
                </c:pt>
                <c:pt idx="83">
                  <c:v>71.297436529298395</c:v>
                </c:pt>
                <c:pt idx="84">
                  <c:v>72.59170702358</c:v>
                </c:pt>
                <c:pt idx="85">
                  <c:v>71.472531170987224</c:v>
                </c:pt>
                <c:pt idx="86">
                  <c:v>78.115807507833438</c:v>
                </c:pt>
                <c:pt idx="87">
                  <c:v>76.331588793432175</c:v>
                </c:pt>
                <c:pt idx="88">
                  <c:v>90.854700561654226</c:v>
                </c:pt>
                <c:pt idx="89">
                  <c:v>76.959448588473904</c:v>
                </c:pt>
                <c:pt idx="90">
                  <c:v>74.175456395889398</c:v>
                </c:pt>
                <c:pt idx="91">
                  <c:v>69.043073578379193</c:v>
                </c:pt>
                <c:pt idx="92">
                  <c:v>79.430616443367938</c:v>
                </c:pt>
                <c:pt idx="93">
                  <c:v>88.806558600960216</c:v>
                </c:pt>
                <c:pt idx="94">
                  <c:v>84.234777588613966</c:v>
                </c:pt>
                <c:pt idx="95">
                  <c:v>65.725131483267404</c:v>
                </c:pt>
                <c:pt idx="96">
                  <c:v>58.05488456411684</c:v>
                </c:pt>
                <c:pt idx="97">
                  <c:v>54.178032925923588</c:v>
                </c:pt>
                <c:pt idx="98">
                  <c:v>54.063774344124148</c:v>
                </c:pt>
                <c:pt idx="99">
                  <c:v>68.579824531411688</c:v>
                </c:pt>
                <c:pt idx="100">
                  <c:v>69.327651539969608</c:v>
                </c:pt>
                <c:pt idx="101">
                  <c:v>70.311043606179936</c:v>
                </c:pt>
                <c:pt idx="102">
                  <c:v>61.534070708595976</c:v>
                </c:pt>
                <c:pt idx="103">
                  <c:v>61.931938644202361</c:v>
                </c:pt>
                <c:pt idx="104">
                  <c:v>94.008694000130021</c:v>
                </c:pt>
                <c:pt idx="105">
                  <c:v>64.123695995875636</c:v>
                </c:pt>
                <c:pt idx="106">
                  <c:v>67.298344083883777</c:v>
                </c:pt>
                <c:pt idx="107">
                  <c:v>61.374349192060031</c:v>
                </c:pt>
                <c:pt idx="108">
                  <c:v>69.566919644897212</c:v>
                </c:pt>
                <c:pt idx="109">
                  <c:v>57.944636853681281</c:v>
                </c:pt>
                <c:pt idx="110">
                  <c:v>58.686854928522422</c:v>
                </c:pt>
                <c:pt idx="111">
                  <c:v>72.895821572426783</c:v>
                </c:pt>
                <c:pt idx="112">
                  <c:v>63.047470569408254</c:v>
                </c:pt>
                <c:pt idx="113">
                  <c:v>72.969551698792714</c:v>
                </c:pt>
                <c:pt idx="114">
                  <c:v>67.399276853000799</c:v>
                </c:pt>
                <c:pt idx="115">
                  <c:v>57.656192542542676</c:v>
                </c:pt>
                <c:pt idx="116">
                  <c:v>59.043553058110433</c:v>
                </c:pt>
                <c:pt idx="117">
                  <c:v>59.914263238858005</c:v>
                </c:pt>
                <c:pt idx="118">
                  <c:v>57.271354774754094</c:v>
                </c:pt>
                <c:pt idx="119">
                  <c:v>56.339817461299482</c:v>
                </c:pt>
                <c:pt idx="120">
                  <c:v>64.761638707837307</c:v>
                </c:pt>
                <c:pt idx="121">
                  <c:v>54.319496050917074</c:v>
                </c:pt>
                <c:pt idx="122">
                  <c:v>63.712405419088014</c:v>
                </c:pt>
                <c:pt idx="123">
                  <c:v>59.896367165386295</c:v>
                </c:pt>
                <c:pt idx="124">
                  <c:v>55.858037679569044</c:v>
                </c:pt>
                <c:pt idx="125">
                  <c:v>56.521486560594774</c:v>
                </c:pt>
                <c:pt idx="126">
                  <c:v>48.819600358578199</c:v>
                </c:pt>
                <c:pt idx="127">
                  <c:v>76.728926056563054</c:v>
                </c:pt>
                <c:pt idx="128">
                  <c:v>99.07044040832605</c:v>
                </c:pt>
                <c:pt idx="129">
                  <c:v>79.039180551617108</c:v>
                </c:pt>
                <c:pt idx="130">
                  <c:v>83.843630967448675</c:v>
                </c:pt>
                <c:pt idx="131">
                  <c:v>94.191867901921228</c:v>
                </c:pt>
                <c:pt idx="132">
                  <c:v>134.07951351320852</c:v>
                </c:pt>
                <c:pt idx="133">
                  <c:v>101.65214573739755</c:v>
                </c:pt>
                <c:pt idx="134">
                  <c:v>116.93339181160285</c:v>
                </c:pt>
                <c:pt idx="135">
                  <c:v>91.591252349920936</c:v>
                </c:pt>
                <c:pt idx="136">
                  <c:v>77.159558599747058</c:v>
                </c:pt>
                <c:pt idx="137">
                  <c:v>87.736230767222793</c:v>
                </c:pt>
                <c:pt idx="138">
                  <c:v>93.538208198317591</c:v>
                </c:pt>
                <c:pt idx="139">
                  <c:v>90.154731285701871</c:v>
                </c:pt>
                <c:pt idx="140">
                  <c:v>167.35417944128713</c:v>
                </c:pt>
                <c:pt idx="141">
                  <c:v>204.28992895549263</c:v>
                </c:pt>
                <c:pt idx="142">
                  <c:v>143.03345337979846</c:v>
                </c:pt>
                <c:pt idx="143">
                  <c:v>146.03461971561237</c:v>
                </c:pt>
                <c:pt idx="144">
                  <c:v>146.56751311734314</c:v>
                </c:pt>
                <c:pt idx="145">
                  <c:v>148.96859062259855</c:v>
                </c:pt>
                <c:pt idx="146">
                  <c:v>132.636068209841</c:v>
                </c:pt>
                <c:pt idx="147">
                  <c:v>103.84275558080115</c:v>
                </c:pt>
                <c:pt idx="148">
                  <c:v>103.46045805257634</c:v>
                </c:pt>
                <c:pt idx="149">
                  <c:v>108.98836573610612</c:v>
                </c:pt>
                <c:pt idx="150">
                  <c:v>101.10877226602406</c:v>
                </c:pt>
                <c:pt idx="151">
                  <c:v>98.126310178332844</c:v>
                </c:pt>
                <c:pt idx="152">
                  <c:v>99.797633857866629</c:v>
                </c:pt>
                <c:pt idx="153">
                  <c:v>86.048731727082696</c:v>
                </c:pt>
                <c:pt idx="154">
                  <c:v>98.989027205515171</c:v>
                </c:pt>
                <c:pt idx="155">
                  <c:v>98.640751885069434</c:v>
                </c:pt>
                <c:pt idx="156">
                  <c:v>112.6946761283245</c:v>
                </c:pt>
                <c:pt idx="157">
                  <c:v>111.18708332780443</c:v>
                </c:pt>
                <c:pt idx="158">
                  <c:v>106.73569083346445</c:v>
                </c:pt>
                <c:pt idx="159">
                  <c:v>103.12550456085678</c:v>
                </c:pt>
                <c:pt idx="160">
                  <c:v>147.10238907301542</c:v>
                </c:pt>
                <c:pt idx="161">
                  <c:v>133.23290394590632</c:v>
                </c:pt>
                <c:pt idx="162">
                  <c:v>140.92176033152589</c:v>
                </c:pt>
                <c:pt idx="163">
                  <c:v>120.77451754981688</c:v>
                </c:pt>
                <c:pt idx="164">
                  <c:v>132.93463716355288</c:v>
                </c:pt>
                <c:pt idx="165">
                  <c:v>121.95563271271577</c:v>
                </c:pt>
                <c:pt idx="166">
                  <c:v>127.044311605839</c:v>
                </c:pt>
                <c:pt idx="167">
                  <c:v>129.14290736386974</c:v>
                </c:pt>
                <c:pt idx="168">
                  <c:v>110.04526021337338</c:v>
                </c:pt>
                <c:pt idx="169">
                  <c:v>93.029082458783307</c:v>
                </c:pt>
                <c:pt idx="170">
                  <c:v>125.99182177153021</c:v>
                </c:pt>
                <c:pt idx="171">
                  <c:v>114.48353641862998</c:v>
                </c:pt>
                <c:pt idx="172">
                  <c:v>88.588130508495212</c:v>
                </c:pt>
                <c:pt idx="173">
                  <c:v>116.89204738139705</c:v>
                </c:pt>
                <c:pt idx="174">
                  <c:v>155.06628954103425</c:v>
                </c:pt>
                <c:pt idx="175">
                  <c:v>214.33094819606336</c:v>
                </c:pt>
                <c:pt idx="176">
                  <c:v>190.81072108764889</c:v>
                </c:pt>
                <c:pt idx="177">
                  <c:v>165.03550216656097</c:v>
                </c:pt>
                <c:pt idx="178">
                  <c:v>197.44214955839303</c:v>
                </c:pt>
                <c:pt idx="179">
                  <c:v>181.24215374392824</c:v>
                </c:pt>
                <c:pt idx="180">
                  <c:v>160.84901309363258</c:v>
                </c:pt>
                <c:pt idx="181">
                  <c:v>141.41258045273082</c:v>
                </c:pt>
                <c:pt idx="182">
                  <c:v>134.14921741987629</c:v>
                </c:pt>
                <c:pt idx="183">
                  <c:v>126.38242226285531</c:v>
                </c:pt>
                <c:pt idx="184">
                  <c:v>159.29718919890419</c:v>
                </c:pt>
                <c:pt idx="185">
                  <c:v>187.91860943831324</c:v>
                </c:pt>
                <c:pt idx="186">
                  <c:v>158.76036280335927</c:v>
                </c:pt>
                <c:pt idx="187">
                  <c:v>122.41006210150611</c:v>
                </c:pt>
                <c:pt idx="188">
                  <c:v>151.73502574636038</c:v>
                </c:pt>
                <c:pt idx="189">
                  <c:v>158.42251150734307</c:v>
                </c:pt>
                <c:pt idx="190">
                  <c:v>173.71813456558002</c:v>
                </c:pt>
                <c:pt idx="191">
                  <c:v>168.39271649187324</c:v>
                </c:pt>
                <c:pt idx="192">
                  <c:v>167.72202591169199</c:v>
                </c:pt>
                <c:pt idx="193">
                  <c:v>125.57478880253203</c:v>
                </c:pt>
                <c:pt idx="194">
                  <c:v>141.53376080734475</c:v>
                </c:pt>
                <c:pt idx="195">
                  <c:v>134.55264801341443</c:v>
                </c:pt>
                <c:pt idx="196">
                  <c:v>106.36497575921187</c:v>
                </c:pt>
                <c:pt idx="197">
                  <c:v>120.35937791534806</c:v>
                </c:pt>
                <c:pt idx="198">
                  <c:v>107.89170419873285</c:v>
                </c:pt>
                <c:pt idx="199">
                  <c:v>118.59288308877643</c:v>
                </c:pt>
                <c:pt idx="200">
                  <c:v>132.57374479374053</c:v>
                </c:pt>
                <c:pt idx="201">
                  <c:v>157.47569259116642</c:v>
                </c:pt>
                <c:pt idx="202">
                  <c:v>95.904325606176172</c:v>
                </c:pt>
                <c:pt idx="203">
                  <c:v>118.14023625316526</c:v>
                </c:pt>
                <c:pt idx="204">
                  <c:v>110.73636780296346</c:v>
                </c:pt>
                <c:pt idx="205">
                  <c:v>97.669893381037994</c:v>
                </c:pt>
                <c:pt idx="206">
                  <c:v>112.94105512662297</c:v>
                </c:pt>
                <c:pt idx="207">
                  <c:v>100.85043232582223</c:v>
                </c:pt>
                <c:pt idx="208">
                  <c:v>103.43163804311973</c:v>
                </c:pt>
                <c:pt idx="209">
                  <c:v>86.169709648138493</c:v>
                </c:pt>
                <c:pt idx="210">
                  <c:v>92.681939804368682</c:v>
                </c:pt>
                <c:pt idx="211">
                  <c:v>98.813430429401677</c:v>
                </c:pt>
                <c:pt idx="212">
                  <c:v>122.8031445597647</c:v>
                </c:pt>
                <c:pt idx="213">
                  <c:v>118.63996972963663</c:v>
                </c:pt>
                <c:pt idx="214">
                  <c:v>113.02796306367914</c:v>
                </c:pt>
                <c:pt idx="215">
                  <c:v>111.35684968604646</c:v>
                </c:pt>
                <c:pt idx="216">
                  <c:v>135.54866504793338</c:v>
                </c:pt>
                <c:pt idx="217">
                  <c:v>112.12300367393682</c:v>
                </c:pt>
                <c:pt idx="218">
                  <c:v>103.61730740997187</c:v>
                </c:pt>
                <c:pt idx="219">
                  <c:v>101.28023425709434</c:v>
                </c:pt>
                <c:pt idx="220">
                  <c:v>105.92819568613685</c:v>
                </c:pt>
                <c:pt idx="221">
                  <c:v>117.44610370757469</c:v>
                </c:pt>
                <c:pt idx="222">
                  <c:v>128.70151477653675</c:v>
                </c:pt>
                <c:pt idx="223">
                  <c:v>130.98319041103451</c:v>
                </c:pt>
                <c:pt idx="224">
                  <c:v>173.55742027046523</c:v>
                </c:pt>
                <c:pt idx="225">
                  <c:v>124.45709111961928</c:v>
                </c:pt>
                <c:pt idx="226">
                  <c:v>101.29208389960937</c:v>
                </c:pt>
                <c:pt idx="227">
                  <c:v>113.07441910827289</c:v>
                </c:pt>
                <c:pt idx="228">
                  <c:v>149.39447549537206</c:v>
                </c:pt>
                <c:pt idx="229">
                  <c:v>154.5970143089751</c:v>
                </c:pt>
                <c:pt idx="230">
                  <c:v>165.49901206367386</c:v>
                </c:pt>
                <c:pt idx="231">
                  <c:v>143.9375396964941</c:v>
                </c:pt>
                <c:pt idx="232">
                  <c:v>131.65464955073364</c:v>
                </c:pt>
                <c:pt idx="233">
                  <c:v>242.01207866339874</c:v>
                </c:pt>
                <c:pt idx="234">
                  <c:v>234.5847744661331</c:v>
                </c:pt>
                <c:pt idx="235">
                  <c:v>143.30175306478858</c:v>
                </c:pt>
                <c:pt idx="236">
                  <c:v>148.13782396861936</c:v>
                </c:pt>
                <c:pt idx="237">
                  <c:v>133.44236830691617</c:v>
                </c:pt>
                <c:pt idx="238">
                  <c:v>249.17683776144645</c:v>
                </c:pt>
                <c:pt idx="239">
                  <c:v>220.61745523044453</c:v>
                </c:pt>
                <c:pt idx="240">
                  <c:v>263.65005741878423</c:v>
                </c:pt>
                <c:pt idx="241">
                  <c:v>200.26547117117525</c:v>
                </c:pt>
                <c:pt idx="242">
                  <c:v>233.75574338841773</c:v>
                </c:pt>
                <c:pt idx="243">
                  <c:v>179.71137183614928</c:v>
                </c:pt>
                <c:pt idx="244">
                  <c:v>164.42721343914499</c:v>
                </c:pt>
                <c:pt idx="245">
                  <c:v>168.94702310655927</c:v>
                </c:pt>
                <c:pt idx="246">
                  <c:v>147.29066423959591</c:v>
                </c:pt>
                <c:pt idx="247">
                  <c:v>140.27260745814564</c:v>
                </c:pt>
                <c:pt idx="248">
                  <c:v>156.07128143870872</c:v>
                </c:pt>
                <c:pt idx="249">
                  <c:v>148.59572740719622</c:v>
                </c:pt>
                <c:pt idx="250">
                  <c:v>154.8482366362401</c:v>
                </c:pt>
                <c:pt idx="251">
                  <c:v>148.37920873706616</c:v>
                </c:pt>
                <c:pt idx="252">
                  <c:v>150.34575259012178</c:v>
                </c:pt>
                <c:pt idx="253">
                  <c:v>123.57178247563485</c:v>
                </c:pt>
                <c:pt idx="254">
                  <c:v>167.1294509824298</c:v>
                </c:pt>
                <c:pt idx="255">
                  <c:v>155.81933405345779</c:v>
                </c:pt>
                <c:pt idx="256">
                  <c:v>174.56042265400131</c:v>
                </c:pt>
                <c:pt idx="257">
                  <c:v>176.5350087842516</c:v>
                </c:pt>
                <c:pt idx="258">
                  <c:v>220.89285404084222</c:v>
                </c:pt>
                <c:pt idx="259">
                  <c:v>179.020639980722</c:v>
                </c:pt>
                <c:pt idx="260">
                  <c:v>193.74047764188904</c:v>
                </c:pt>
                <c:pt idx="261">
                  <c:v>219.11801508291393</c:v>
                </c:pt>
                <c:pt idx="262">
                  <c:v>243.96519088224414</c:v>
                </c:pt>
                <c:pt idx="263">
                  <c:v>267.47898835373275</c:v>
                </c:pt>
                <c:pt idx="264">
                  <c:v>260.29660115412003</c:v>
                </c:pt>
                <c:pt idx="265">
                  <c:v>203.9303468650231</c:v>
                </c:pt>
                <c:pt idx="266">
                  <c:v>248.67265898085259</c:v>
                </c:pt>
                <c:pt idx="267">
                  <c:v>190.31870850699775</c:v>
                </c:pt>
                <c:pt idx="268">
                  <c:v>238.31276667264837</c:v>
                </c:pt>
                <c:pt idx="269">
                  <c:v>313.58270023628324</c:v>
                </c:pt>
                <c:pt idx="270">
                  <c:v>258.97838288831491</c:v>
                </c:pt>
                <c:pt idx="271">
                  <c:v>314.98505102506488</c:v>
                </c:pt>
                <c:pt idx="272">
                  <c:v>271.72438288037262</c:v>
                </c:pt>
                <c:pt idx="273">
                  <c:v>256.94765341538556</c:v>
                </c:pt>
                <c:pt idx="274">
                  <c:v>251.29001874750222</c:v>
                </c:pt>
                <c:pt idx="275">
                  <c:v>263.67533918198359</c:v>
                </c:pt>
                <c:pt idx="276">
                  <c:v>226.58624581298704</c:v>
                </c:pt>
                <c:pt idx="277">
                  <c:v>228.45145226377286</c:v>
                </c:pt>
                <c:pt idx="278">
                  <c:v>356.35450336400203</c:v>
                </c:pt>
                <c:pt idx="279">
                  <c:v>357.6927151099851</c:v>
                </c:pt>
                <c:pt idx="280">
                  <c:v>429.43404892570999</c:v>
                </c:pt>
                <c:pt idx="281">
                  <c:v>328.63302547131639</c:v>
                </c:pt>
                <c:pt idx="282">
                  <c:v>351.33328805687432</c:v>
                </c:pt>
                <c:pt idx="283">
                  <c:v>301.05487995720716</c:v>
                </c:pt>
                <c:pt idx="284">
                  <c:v>292.87214472561368</c:v>
                </c:pt>
                <c:pt idx="285">
                  <c:v>308.81775290007369</c:v>
                </c:pt>
                <c:pt idx="286">
                  <c:v>367.96526072710878</c:v>
                </c:pt>
                <c:pt idx="287">
                  <c:v>296.51997883760396</c:v>
                </c:pt>
                <c:pt idx="288">
                  <c:v>272.56573442659362</c:v>
                </c:pt>
              </c:numCache>
            </c:numRef>
          </c:val>
          <c:smooth val="0"/>
          <c:extLst>
            <c:ext xmlns:c16="http://schemas.microsoft.com/office/drawing/2014/chart" uri="{C3380CC4-5D6E-409C-BE32-E72D297353CC}">
              <c16:uniqueId val="{00000000-BBA0-474A-9F4E-C047703C478E}"/>
            </c:ext>
          </c:extLst>
        </c:ser>
        <c:dLbls>
          <c:showLegendKey val="0"/>
          <c:showVal val="0"/>
          <c:showCatName val="0"/>
          <c:showSerName val="0"/>
          <c:showPercent val="0"/>
          <c:showBubbleSize val="0"/>
        </c:dLbls>
        <c:smooth val="0"/>
        <c:axId val="68892160"/>
        <c:axId val="68893696"/>
      </c:lineChart>
      <c:catAx>
        <c:axId val="6889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68893696"/>
        <c:crosses val="autoZero"/>
        <c:auto val="1"/>
        <c:lblAlgn val="ctr"/>
        <c:lblOffset val="100"/>
        <c:noMultiLvlLbl val="0"/>
      </c:catAx>
      <c:valAx>
        <c:axId val="68893696"/>
        <c:scaling>
          <c:orientation val="minMax"/>
          <c:max val="45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8892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charts.xlsx]Presentation charts'!$G$1</c:f>
              <c:strCache>
                <c:ptCount val="1"/>
                <c:pt idx="0">
                  <c:v>2020</c:v>
                </c:pt>
              </c:strCache>
            </c:strRef>
          </c:tx>
          <c:spPr>
            <a:solidFill>
              <a:schemeClr val="accent2"/>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BBC8-45C3-93D6-F3506D3D8BC0}"/>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BBC8-45C3-93D6-F3506D3D8BC0}"/>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BBC8-45C3-93D6-F3506D3D8BC0}"/>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5-BBC8-45C3-93D6-F3506D3D8BC0}"/>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6-BBC8-45C3-93D6-F3506D3D8BC0}"/>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7-BBC8-45C3-93D6-F3506D3D8BC0}"/>
              </c:ext>
            </c:extLst>
          </c:dPt>
          <c:cat>
            <c:strRef>
              <c:f>'[Presentation charts.xlsx]Presentation charts'!$F$2:$F$31</c:f>
              <c:strCache>
                <c:ptCount val="30"/>
                <c:pt idx="0">
                  <c:v>Spanien</c:v>
                </c:pt>
                <c:pt idx="1">
                  <c:v>Italien</c:v>
                </c:pt>
                <c:pt idx="2">
                  <c:v>Griechenland</c:v>
                </c:pt>
                <c:pt idx="3">
                  <c:v>Frankreich</c:v>
                </c:pt>
                <c:pt idx="4">
                  <c:v>Österreich</c:v>
                </c:pt>
                <c:pt idx="5">
                  <c:v>Deutschland</c:v>
                </c:pt>
                <c:pt idx="7">
                  <c:v>Montenegro</c:v>
                </c:pt>
                <c:pt idx="8">
                  <c:v>Kroatien</c:v>
                </c:pt>
                <c:pt idx="9">
                  <c:v>Moldawien</c:v>
                </c:pt>
                <c:pt idx="10">
                  <c:v>Tschechien</c:v>
                </c:pt>
                <c:pt idx="11">
                  <c:v>Slowenien</c:v>
                </c:pt>
                <c:pt idx="12">
                  <c:v>Slowakei</c:v>
                </c:pt>
                <c:pt idx="13">
                  <c:v>Albanien</c:v>
                </c:pt>
                <c:pt idx="14">
                  <c:v>Kosovo</c:v>
                </c:pt>
                <c:pt idx="15">
                  <c:v>Bosnien</c:v>
                </c:pt>
                <c:pt idx="16">
                  <c:v>Ungarn</c:v>
                </c:pt>
                <c:pt idx="17">
                  <c:v>Nordmazedonien</c:v>
                </c:pt>
                <c:pt idx="18">
                  <c:v>Bulgarien</c:v>
                </c:pt>
                <c:pt idx="19">
                  <c:v>Ukraine</c:v>
                </c:pt>
                <c:pt idx="20">
                  <c:v>Rumänien </c:v>
                </c:pt>
                <c:pt idx="21">
                  <c:v>Lettland</c:v>
                </c:pt>
                <c:pt idx="22">
                  <c:v>Russland</c:v>
                </c:pt>
                <c:pt idx="23">
                  <c:v>Estland</c:v>
                </c:pt>
                <c:pt idx="24">
                  <c:v>Polen</c:v>
                </c:pt>
                <c:pt idx="25">
                  <c:v>Kasachstan</c:v>
                </c:pt>
                <c:pt idx="26">
                  <c:v>Serbien</c:v>
                </c:pt>
                <c:pt idx="27">
                  <c:v>Belarus</c:v>
                </c:pt>
                <c:pt idx="28">
                  <c:v>Litauen</c:v>
                </c:pt>
                <c:pt idx="29">
                  <c:v>Türkei </c:v>
                </c:pt>
              </c:strCache>
            </c:strRef>
          </c:cat>
          <c:val>
            <c:numRef>
              <c:f>'[Presentation charts.xlsx]Presentation charts'!$G$2:$G$31</c:f>
              <c:numCache>
                <c:formatCode>General</c:formatCode>
                <c:ptCount val="30"/>
                <c:pt idx="0">
                  <c:v>-10.8</c:v>
                </c:pt>
                <c:pt idx="1">
                  <c:v>-8.9</c:v>
                </c:pt>
                <c:pt idx="2">
                  <c:v>-8.1999999999999993</c:v>
                </c:pt>
                <c:pt idx="3">
                  <c:v>-8.1</c:v>
                </c:pt>
                <c:pt idx="4">
                  <c:v>-6.6</c:v>
                </c:pt>
                <c:pt idx="5">
                  <c:v>-4.9000000000000004</c:v>
                </c:pt>
                <c:pt idx="7">
                  <c:v>-15.159137599999999</c:v>
                </c:pt>
                <c:pt idx="8">
                  <c:v>-8.3673926999999999</c:v>
                </c:pt>
                <c:pt idx="9">
                  <c:v>-6.9690471000000001</c:v>
                </c:pt>
                <c:pt idx="10">
                  <c:v>-5.5555545999999998</c:v>
                </c:pt>
                <c:pt idx="11">
                  <c:v>-5.5322507999999999</c:v>
                </c:pt>
                <c:pt idx="12">
                  <c:v>-5.1880781999999996</c:v>
                </c:pt>
                <c:pt idx="13">
                  <c:v>-5</c:v>
                </c:pt>
                <c:pt idx="14">
                  <c:v>-5</c:v>
                </c:pt>
                <c:pt idx="15">
                  <c:v>-4.9990688600000004</c:v>
                </c:pt>
                <c:pt idx="16">
                  <c:v>-4.9624813000000003</c:v>
                </c:pt>
                <c:pt idx="17">
                  <c:v>-4.5320397000000003</c:v>
                </c:pt>
                <c:pt idx="18">
                  <c:v>-4.153715</c:v>
                </c:pt>
                <c:pt idx="19">
                  <c:v>-4</c:v>
                </c:pt>
                <c:pt idx="20">
                  <c:v>-3.8569621999999999</c:v>
                </c:pt>
                <c:pt idx="21">
                  <c:v>-3.6234956999999999</c:v>
                </c:pt>
                <c:pt idx="22">
                  <c:v>-3.1</c:v>
                </c:pt>
                <c:pt idx="23">
                  <c:v>-2.9321581000000001</c:v>
                </c:pt>
                <c:pt idx="24">
                  <c:v>-2.701708</c:v>
                </c:pt>
                <c:pt idx="25">
                  <c:v>-2.6</c:v>
                </c:pt>
                <c:pt idx="26">
                  <c:v>-0.97971569999999997</c:v>
                </c:pt>
                <c:pt idx="27">
                  <c:v>-0.9</c:v>
                </c:pt>
                <c:pt idx="28">
                  <c:v>-0.82278969999999996</c:v>
                </c:pt>
                <c:pt idx="29">
                  <c:v>1.7566507</c:v>
                </c:pt>
              </c:numCache>
            </c:numRef>
          </c:val>
          <c:extLst>
            <c:ext xmlns:c16="http://schemas.microsoft.com/office/drawing/2014/chart" uri="{C3380CC4-5D6E-409C-BE32-E72D297353CC}">
              <c16:uniqueId val="{00000000-BBC8-45C3-93D6-F3506D3D8BC0}"/>
            </c:ext>
          </c:extLst>
        </c:ser>
        <c:dLbls>
          <c:showLegendKey val="0"/>
          <c:showVal val="0"/>
          <c:showCatName val="0"/>
          <c:showSerName val="0"/>
          <c:showPercent val="0"/>
          <c:showBubbleSize val="0"/>
        </c:dLbls>
        <c:gapWidth val="219"/>
        <c:overlap val="-27"/>
        <c:axId val="487769856"/>
        <c:axId val="562309712"/>
      </c:barChart>
      <c:lineChart>
        <c:grouping val="standard"/>
        <c:varyColors val="0"/>
        <c:ser>
          <c:idx val="1"/>
          <c:order val="1"/>
          <c:tx>
            <c:strRef>
              <c:f>'[Presentation charts.xlsx]Presentation charts'!$H$1</c:f>
              <c:strCache>
                <c:ptCount val="1"/>
                <c:pt idx="0">
                  <c:v>Euroraum</c:v>
                </c:pt>
              </c:strCache>
            </c:strRef>
          </c:tx>
          <c:spPr>
            <a:ln w="28575" cap="rnd">
              <a:solidFill>
                <a:schemeClr val="accent1"/>
              </a:solidFill>
              <a:round/>
            </a:ln>
            <a:effectLst/>
          </c:spPr>
          <c:marker>
            <c:symbol val="none"/>
          </c:marker>
          <c:cat>
            <c:strRef>
              <c:f>'[Presentation charts.xlsx]Presentation charts'!$F$2:$F$31</c:f>
              <c:strCache>
                <c:ptCount val="30"/>
                <c:pt idx="0">
                  <c:v>Spanien</c:v>
                </c:pt>
                <c:pt idx="1">
                  <c:v>Italien</c:v>
                </c:pt>
                <c:pt idx="2">
                  <c:v>Griechenland</c:v>
                </c:pt>
                <c:pt idx="3">
                  <c:v>Frankreich</c:v>
                </c:pt>
                <c:pt idx="4">
                  <c:v>Österreich</c:v>
                </c:pt>
                <c:pt idx="5">
                  <c:v>Deutschland</c:v>
                </c:pt>
                <c:pt idx="7">
                  <c:v>Montenegro</c:v>
                </c:pt>
                <c:pt idx="8">
                  <c:v>Kroatien</c:v>
                </c:pt>
                <c:pt idx="9">
                  <c:v>Moldawien</c:v>
                </c:pt>
                <c:pt idx="10">
                  <c:v>Tschechien</c:v>
                </c:pt>
                <c:pt idx="11">
                  <c:v>Slowenien</c:v>
                </c:pt>
                <c:pt idx="12">
                  <c:v>Slowakei</c:v>
                </c:pt>
                <c:pt idx="13">
                  <c:v>Albanien</c:v>
                </c:pt>
                <c:pt idx="14">
                  <c:v>Kosovo</c:v>
                </c:pt>
                <c:pt idx="15">
                  <c:v>Bosnien</c:v>
                </c:pt>
                <c:pt idx="16">
                  <c:v>Ungarn</c:v>
                </c:pt>
                <c:pt idx="17">
                  <c:v>Nordmazedonien</c:v>
                </c:pt>
                <c:pt idx="18">
                  <c:v>Bulgarien</c:v>
                </c:pt>
                <c:pt idx="19">
                  <c:v>Ukraine</c:v>
                </c:pt>
                <c:pt idx="20">
                  <c:v>Rumänien </c:v>
                </c:pt>
                <c:pt idx="21">
                  <c:v>Lettland</c:v>
                </c:pt>
                <c:pt idx="22">
                  <c:v>Russland</c:v>
                </c:pt>
                <c:pt idx="23">
                  <c:v>Estland</c:v>
                </c:pt>
                <c:pt idx="24">
                  <c:v>Polen</c:v>
                </c:pt>
                <c:pt idx="25">
                  <c:v>Kasachstan</c:v>
                </c:pt>
                <c:pt idx="26">
                  <c:v>Serbien</c:v>
                </c:pt>
                <c:pt idx="27">
                  <c:v>Belarus</c:v>
                </c:pt>
                <c:pt idx="28">
                  <c:v>Litauen</c:v>
                </c:pt>
                <c:pt idx="29">
                  <c:v>Türkei </c:v>
                </c:pt>
              </c:strCache>
            </c:strRef>
          </c:cat>
          <c:val>
            <c:numRef>
              <c:f>'[Presentation charts.xlsx]Presentation charts'!$H$2:$H$31</c:f>
              <c:numCache>
                <c:formatCode>General</c:formatCode>
                <c:ptCount val="30"/>
                <c:pt idx="0">
                  <c:v>-6.8</c:v>
                </c:pt>
                <c:pt idx="1">
                  <c:v>-6.8</c:v>
                </c:pt>
                <c:pt idx="2">
                  <c:v>-6.8</c:v>
                </c:pt>
                <c:pt idx="3">
                  <c:v>-6.8</c:v>
                </c:pt>
                <c:pt idx="4">
                  <c:v>-6.8</c:v>
                </c:pt>
                <c:pt idx="5">
                  <c:v>-6.8</c:v>
                </c:pt>
                <c:pt idx="6">
                  <c:v>-6.8</c:v>
                </c:pt>
                <c:pt idx="7">
                  <c:v>-6.8</c:v>
                </c:pt>
                <c:pt idx="8">
                  <c:v>-6.8</c:v>
                </c:pt>
                <c:pt idx="9">
                  <c:v>-6.8</c:v>
                </c:pt>
                <c:pt idx="10">
                  <c:v>-6.8</c:v>
                </c:pt>
                <c:pt idx="11">
                  <c:v>-6.8</c:v>
                </c:pt>
                <c:pt idx="12">
                  <c:v>-6.8</c:v>
                </c:pt>
                <c:pt idx="13">
                  <c:v>-6.8</c:v>
                </c:pt>
                <c:pt idx="14">
                  <c:v>-6.8</c:v>
                </c:pt>
                <c:pt idx="15">
                  <c:v>-6.8</c:v>
                </c:pt>
                <c:pt idx="16">
                  <c:v>-6.8</c:v>
                </c:pt>
                <c:pt idx="17">
                  <c:v>-6.8</c:v>
                </c:pt>
                <c:pt idx="18">
                  <c:v>-6.8</c:v>
                </c:pt>
                <c:pt idx="19">
                  <c:v>-6.8</c:v>
                </c:pt>
                <c:pt idx="20">
                  <c:v>-6.8</c:v>
                </c:pt>
                <c:pt idx="21">
                  <c:v>-6.8</c:v>
                </c:pt>
                <c:pt idx="22">
                  <c:v>-6.8</c:v>
                </c:pt>
                <c:pt idx="23">
                  <c:v>-6.8</c:v>
                </c:pt>
                <c:pt idx="24">
                  <c:v>-6.8</c:v>
                </c:pt>
                <c:pt idx="25">
                  <c:v>-6.8</c:v>
                </c:pt>
                <c:pt idx="26">
                  <c:v>-6.8</c:v>
                </c:pt>
                <c:pt idx="27">
                  <c:v>-6.8</c:v>
                </c:pt>
                <c:pt idx="28">
                  <c:v>-6.8</c:v>
                </c:pt>
                <c:pt idx="29">
                  <c:v>-6.8</c:v>
                </c:pt>
              </c:numCache>
            </c:numRef>
          </c:val>
          <c:smooth val="0"/>
          <c:extLst>
            <c:ext xmlns:c16="http://schemas.microsoft.com/office/drawing/2014/chart" uri="{C3380CC4-5D6E-409C-BE32-E72D297353CC}">
              <c16:uniqueId val="{00000001-BBC8-45C3-93D6-F3506D3D8BC0}"/>
            </c:ext>
          </c:extLst>
        </c:ser>
        <c:dLbls>
          <c:showLegendKey val="0"/>
          <c:showVal val="0"/>
          <c:showCatName val="0"/>
          <c:showSerName val="0"/>
          <c:showPercent val="0"/>
          <c:showBubbleSize val="0"/>
        </c:dLbls>
        <c:marker val="1"/>
        <c:smooth val="0"/>
        <c:axId val="487769856"/>
        <c:axId val="562309712"/>
      </c:lineChart>
      <c:catAx>
        <c:axId val="4877698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62309712"/>
        <c:crosses val="autoZero"/>
        <c:auto val="1"/>
        <c:lblAlgn val="ctr"/>
        <c:lblOffset val="100"/>
        <c:noMultiLvlLbl val="0"/>
      </c:catAx>
      <c:valAx>
        <c:axId val="562309712"/>
        <c:scaling>
          <c:orientation val="minMax"/>
          <c:max val="2"/>
          <c:min val="-16"/>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776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charts.xlsx]forecast changes'!$A$45</c:f>
              <c:strCache>
                <c:ptCount val="1"/>
                <c:pt idx="0">
                  <c:v>EU-MOE</c:v>
                </c:pt>
              </c:strCache>
            </c:strRef>
          </c:tx>
          <c:spPr>
            <a:solidFill>
              <a:schemeClr val="accent1"/>
            </a:solidFill>
            <a:ln>
              <a:noFill/>
            </a:ln>
            <a:effectLst/>
          </c:spPr>
          <c:invertIfNegative val="0"/>
          <c:cat>
            <c:numRef>
              <c:f>'[Presentation charts.xlsx]forecast changes'!$B$44:$E$44</c:f>
              <c:numCache>
                <c:formatCode>General</c:formatCode>
                <c:ptCount val="4"/>
                <c:pt idx="0">
                  <c:v>2020</c:v>
                </c:pt>
                <c:pt idx="1">
                  <c:v>2021</c:v>
                </c:pt>
                <c:pt idx="2">
                  <c:v>2022</c:v>
                </c:pt>
                <c:pt idx="3">
                  <c:v>2023</c:v>
                </c:pt>
              </c:numCache>
            </c:numRef>
          </c:cat>
          <c:val>
            <c:numRef>
              <c:f>'[Presentation charts.xlsx]forecast changes'!$B$45:$E$45</c:f>
              <c:numCache>
                <c:formatCode>General</c:formatCode>
                <c:ptCount val="4"/>
                <c:pt idx="0">
                  <c:v>-3.9</c:v>
                </c:pt>
                <c:pt idx="1">
                  <c:v>3.4</c:v>
                </c:pt>
                <c:pt idx="2">
                  <c:v>3.9</c:v>
                </c:pt>
                <c:pt idx="3">
                  <c:v>4</c:v>
                </c:pt>
              </c:numCache>
            </c:numRef>
          </c:val>
          <c:extLst>
            <c:ext xmlns:c16="http://schemas.microsoft.com/office/drawing/2014/chart" uri="{C3380CC4-5D6E-409C-BE32-E72D297353CC}">
              <c16:uniqueId val="{00000000-6BFD-1B40-90BA-E5A58361B1DF}"/>
            </c:ext>
          </c:extLst>
        </c:ser>
        <c:ser>
          <c:idx val="1"/>
          <c:order val="1"/>
          <c:tx>
            <c:strRef>
              <c:f>'[Presentation charts.xlsx]forecast changes'!$A$46</c:f>
              <c:strCache>
                <c:ptCount val="1"/>
                <c:pt idx="0">
                  <c:v>Westbalkan</c:v>
                </c:pt>
              </c:strCache>
            </c:strRef>
          </c:tx>
          <c:spPr>
            <a:solidFill>
              <a:schemeClr val="accent2"/>
            </a:solidFill>
            <a:ln>
              <a:noFill/>
            </a:ln>
            <a:effectLst/>
          </c:spPr>
          <c:invertIfNegative val="0"/>
          <c:cat>
            <c:numRef>
              <c:f>'[Presentation charts.xlsx]forecast changes'!$B$44:$E$44</c:f>
              <c:numCache>
                <c:formatCode>General</c:formatCode>
                <c:ptCount val="4"/>
                <c:pt idx="0">
                  <c:v>2020</c:v>
                </c:pt>
                <c:pt idx="1">
                  <c:v>2021</c:v>
                </c:pt>
                <c:pt idx="2">
                  <c:v>2022</c:v>
                </c:pt>
                <c:pt idx="3">
                  <c:v>2023</c:v>
                </c:pt>
              </c:numCache>
            </c:numRef>
          </c:cat>
          <c:val>
            <c:numRef>
              <c:f>'[Presentation charts.xlsx]forecast changes'!$B$46:$E$46</c:f>
              <c:numCache>
                <c:formatCode>General</c:formatCode>
                <c:ptCount val="4"/>
                <c:pt idx="0">
                  <c:v>-3.5</c:v>
                </c:pt>
                <c:pt idx="1">
                  <c:v>4.4000000000000004</c:v>
                </c:pt>
                <c:pt idx="2">
                  <c:v>4</c:v>
                </c:pt>
                <c:pt idx="3">
                  <c:v>3.8</c:v>
                </c:pt>
              </c:numCache>
            </c:numRef>
          </c:val>
          <c:extLst>
            <c:ext xmlns:c16="http://schemas.microsoft.com/office/drawing/2014/chart" uri="{C3380CC4-5D6E-409C-BE32-E72D297353CC}">
              <c16:uniqueId val="{00000001-6BFD-1B40-90BA-E5A58361B1DF}"/>
            </c:ext>
          </c:extLst>
        </c:ser>
        <c:ser>
          <c:idx val="2"/>
          <c:order val="2"/>
          <c:tx>
            <c:strRef>
              <c:f>'[Presentation charts.xlsx]forecast changes'!$A$47</c:f>
              <c:strCache>
                <c:ptCount val="1"/>
                <c:pt idx="0">
                  <c:v>Türkei</c:v>
                </c:pt>
              </c:strCache>
            </c:strRef>
          </c:tx>
          <c:spPr>
            <a:solidFill>
              <a:schemeClr val="accent3"/>
            </a:solidFill>
            <a:ln>
              <a:noFill/>
            </a:ln>
            <a:effectLst/>
          </c:spPr>
          <c:invertIfNegative val="0"/>
          <c:cat>
            <c:numRef>
              <c:f>'[Presentation charts.xlsx]forecast changes'!$B$44:$E$44</c:f>
              <c:numCache>
                <c:formatCode>General</c:formatCode>
                <c:ptCount val="4"/>
                <c:pt idx="0">
                  <c:v>2020</c:v>
                </c:pt>
                <c:pt idx="1">
                  <c:v>2021</c:v>
                </c:pt>
                <c:pt idx="2">
                  <c:v>2022</c:v>
                </c:pt>
                <c:pt idx="3">
                  <c:v>2023</c:v>
                </c:pt>
              </c:numCache>
            </c:numRef>
          </c:cat>
          <c:val>
            <c:numRef>
              <c:f>'[Presentation charts.xlsx]forecast changes'!$B$47:$E$47</c:f>
              <c:numCache>
                <c:formatCode>General</c:formatCode>
                <c:ptCount val="4"/>
                <c:pt idx="0">
                  <c:v>1.8</c:v>
                </c:pt>
                <c:pt idx="1">
                  <c:v>5.8</c:v>
                </c:pt>
                <c:pt idx="2">
                  <c:v>3.4</c:v>
                </c:pt>
                <c:pt idx="3">
                  <c:v>3.5</c:v>
                </c:pt>
              </c:numCache>
            </c:numRef>
          </c:val>
          <c:extLst>
            <c:ext xmlns:c16="http://schemas.microsoft.com/office/drawing/2014/chart" uri="{C3380CC4-5D6E-409C-BE32-E72D297353CC}">
              <c16:uniqueId val="{00000002-6BFD-1B40-90BA-E5A58361B1DF}"/>
            </c:ext>
          </c:extLst>
        </c:ser>
        <c:ser>
          <c:idx val="3"/>
          <c:order val="3"/>
          <c:tx>
            <c:strRef>
              <c:f>'[Presentation charts.xlsx]forecast changes'!$A$48</c:f>
              <c:strCache>
                <c:ptCount val="1"/>
                <c:pt idx="0">
                  <c:v>GUS + Ukraine</c:v>
                </c:pt>
              </c:strCache>
            </c:strRef>
          </c:tx>
          <c:spPr>
            <a:solidFill>
              <a:schemeClr val="accent4"/>
            </a:solidFill>
            <a:ln>
              <a:noFill/>
            </a:ln>
            <a:effectLst/>
          </c:spPr>
          <c:invertIfNegative val="0"/>
          <c:cat>
            <c:numRef>
              <c:f>'[Presentation charts.xlsx]forecast changes'!$B$44:$E$44</c:f>
              <c:numCache>
                <c:formatCode>General</c:formatCode>
                <c:ptCount val="4"/>
                <c:pt idx="0">
                  <c:v>2020</c:v>
                </c:pt>
                <c:pt idx="1">
                  <c:v>2021</c:v>
                </c:pt>
                <c:pt idx="2">
                  <c:v>2022</c:v>
                </c:pt>
                <c:pt idx="3">
                  <c:v>2023</c:v>
                </c:pt>
              </c:numCache>
            </c:numRef>
          </c:cat>
          <c:val>
            <c:numRef>
              <c:f>'[Presentation charts.xlsx]forecast changes'!$B$48:$E$48</c:f>
              <c:numCache>
                <c:formatCode>General</c:formatCode>
                <c:ptCount val="4"/>
                <c:pt idx="0">
                  <c:v>-3.1</c:v>
                </c:pt>
                <c:pt idx="1">
                  <c:v>3.2</c:v>
                </c:pt>
                <c:pt idx="2">
                  <c:v>2.8</c:v>
                </c:pt>
                <c:pt idx="3">
                  <c:v>2.6</c:v>
                </c:pt>
              </c:numCache>
            </c:numRef>
          </c:val>
          <c:extLst>
            <c:ext xmlns:c16="http://schemas.microsoft.com/office/drawing/2014/chart" uri="{C3380CC4-5D6E-409C-BE32-E72D297353CC}">
              <c16:uniqueId val="{00000003-6BFD-1B40-90BA-E5A58361B1DF}"/>
            </c:ext>
          </c:extLst>
        </c:ser>
        <c:dLbls>
          <c:showLegendKey val="0"/>
          <c:showVal val="0"/>
          <c:showCatName val="0"/>
          <c:showSerName val="0"/>
          <c:showPercent val="0"/>
          <c:showBubbleSize val="0"/>
        </c:dLbls>
        <c:gapWidth val="219"/>
        <c:overlap val="-27"/>
        <c:axId val="68967040"/>
        <c:axId val="68981504"/>
      </c:barChart>
      <c:lineChart>
        <c:grouping val="standard"/>
        <c:varyColors val="0"/>
        <c:ser>
          <c:idx val="4"/>
          <c:order val="4"/>
          <c:tx>
            <c:strRef>
              <c:f>'[Presentation charts.xlsx]forecast changes'!$A$49</c:f>
              <c:strCache>
                <c:ptCount val="1"/>
                <c:pt idx="0">
                  <c:v>Euroraum</c:v>
                </c:pt>
              </c:strCache>
            </c:strRef>
          </c:tx>
          <c:spPr>
            <a:ln w="28575" cap="rnd">
              <a:noFill/>
              <a:round/>
            </a:ln>
            <a:effectLst/>
          </c:spPr>
          <c:marker>
            <c:symbol val="circle"/>
            <c:size val="10"/>
            <c:spPr>
              <a:solidFill>
                <a:schemeClr val="accent3">
                  <a:lumMod val="60000"/>
                  <a:lumOff val="40000"/>
                </a:schemeClr>
              </a:solidFill>
              <a:ln w="9525">
                <a:solidFill>
                  <a:schemeClr val="tx1"/>
                </a:solidFill>
              </a:ln>
              <a:effectLst/>
            </c:spPr>
          </c:marker>
          <c:cat>
            <c:numRef>
              <c:f>'[Presentation charts.xlsx]forecast changes'!$B$44:$E$44</c:f>
              <c:numCache>
                <c:formatCode>General</c:formatCode>
                <c:ptCount val="4"/>
                <c:pt idx="0">
                  <c:v>2020</c:v>
                </c:pt>
                <c:pt idx="1">
                  <c:v>2021</c:v>
                </c:pt>
                <c:pt idx="2">
                  <c:v>2022</c:v>
                </c:pt>
                <c:pt idx="3">
                  <c:v>2023</c:v>
                </c:pt>
              </c:numCache>
            </c:numRef>
          </c:cat>
          <c:val>
            <c:numRef>
              <c:f>'[Presentation charts.xlsx]forecast changes'!$B$49:$E$49</c:f>
              <c:numCache>
                <c:formatCode>General</c:formatCode>
                <c:ptCount val="4"/>
                <c:pt idx="0">
                  <c:v>-6.6</c:v>
                </c:pt>
                <c:pt idx="1">
                  <c:v>3.8</c:v>
                </c:pt>
                <c:pt idx="2">
                  <c:v>3.7</c:v>
                </c:pt>
                <c:pt idx="3">
                  <c:v>2</c:v>
                </c:pt>
              </c:numCache>
            </c:numRef>
          </c:val>
          <c:smooth val="0"/>
          <c:extLst>
            <c:ext xmlns:c16="http://schemas.microsoft.com/office/drawing/2014/chart" uri="{C3380CC4-5D6E-409C-BE32-E72D297353CC}">
              <c16:uniqueId val="{00000004-6BFD-1B40-90BA-E5A58361B1DF}"/>
            </c:ext>
          </c:extLst>
        </c:ser>
        <c:dLbls>
          <c:showLegendKey val="0"/>
          <c:showVal val="0"/>
          <c:showCatName val="0"/>
          <c:showSerName val="0"/>
          <c:showPercent val="0"/>
          <c:showBubbleSize val="0"/>
        </c:dLbls>
        <c:marker val="1"/>
        <c:smooth val="0"/>
        <c:axId val="68967040"/>
        <c:axId val="68981504"/>
      </c:lineChart>
      <c:catAx>
        <c:axId val="6896704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8981504"/>
        <c:crosses val="autoZero"/>
        <c:auto val="1"/>
        <c:lblAlgn val="ctr"/>
        <c:lblOffset val="100"/>
        <c:noMultiLvlLbl val="0"/>
      </c:catAx>
      <c:valAx>
        <c:axId val="68981504"/>
        <c:scaling>
          <c:orientation val="minMax"/>
          <c:max val="6"/>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8967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charts.xlsx]Deaths per m sep 2020'!$B$1</c:f>
              <c:strCache>
                <c:ptCount val="1"/>
                <c:pt idx="0">
                  <c:v>Deaths per 1m</c:v>
                </c:pt>
              </c:strCache>
            </c:strRef>
          </c:tx>
          <c:spPr>
            <a:solidFill>
              <a:schemeClr val="accent2"/>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E2F0-8C4C-A178-513C9CE87D21}"/>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2-E2F0-8C4C-A178-513C9CE87D21}"/>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E2F0-8C4C-A178-513C9CE87D21}"/>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4-E2F0-8C4C-A178-513C9CE87D21}"/>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5-E2F0-8C4C-A178-513C9CE87D21}"/>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6-E2F0-8C4C-A178-513C9CE87D21}"/>
              </c:ext>
            </c:extLst>
          </c:dPt>
          <c:cat>
            <c:strRef>
              <c:f>'[Presentation charts.xlsx]Deaths per m sep 2020'!$A$2:$A$28</c:f>
              <c:strCache>
                <c:ptCount val="27"/>
                <c:pt idx="0">
                  <c:v>Belgien</c:v>
                </c:pt>
                <c:pt idx="1">
                  <c:v>Spanien</c:v>
                </c:pt>
                <c:pt idx="2">
                  <c:v>UK</c:v>
                </c:pt>
                <c:pt idx="3">
                  <c:v>Italien</c:v>
                </c:pt>
                <c:pt idx="4">
                  <c:v>Schweden</c:v>
                </c:pt>
                <c:pt idx="5">
                  <c:v>Frankreich</c:v>
                </c:pt>
                <c:pt idx="7">
                  <c:v>Nordmazedonien</c:v>
                </c:pt>
                <c:pt idx="8">
                  <c:v>Moldawien</c:v>
                </c:pt>
                <c:pt idx="9">
                  <c:v>Rumaenien</c:v>
                </c:pt>
                <c:pt idx="10">
                  <c:v>Bosnien</c:v>
                </c:pt>
                <c:pt idx="11">
                  <c:v>Montenegro</c:v>
                </c:pt>
                <c:pt idx="12">
                  <c:v>Russland</c:v>
                </c:pt>
                <c:pt idx="13">
                  <c:v>Albanien</c:v>
                </c:pt>
                <c:pt idx="14">
                  <c:v>Bulgarien</c:v>
                </c:pt>
                <c:pt idx="15">
                  <c:v>Serbien</c:v>
                </c:pt>
                <c:pt idx="16">
                  <c:v>Belarus</c:v>
                </c:pt>
                <c:pt idx="17">
                  <c:v>Ukraine</c:v>
                </c:pt>
                <c:pt idx="18">
                  <c:v>Ungarn</c:v>
                </c:pt>
                <c:pt idx="19">
                  <c:v>Slowenien</c:v>
                </c:pt>
                <c:pt idx="20">
                  <c:v>Polen</c:v>
                </c:pt>
                <c:pt idx="21">
                  <c:v>Kroatien</c:v>
                </c:pt>
                <c:pt idx="22">
                  <c:v>Estland</c:v>
                </c:pt>
                <c:pt idx="23">
                  <c:v>Tschechien</c:v>
                </c:pt>
                <c:pt idx="24">
                  <c:v>Litauen</c:v>
                </c:pt>
                <c:pt idx="25">
                  <c:v>Lettland</c:v>
                </c:pt>
                <c:pt idx="26">
                  <c:v>Slowakei</c:v>
                </c:pt>
              </c:strCache>
            </c:strRef>
          </c:cat>
          <c:val>
            <c:numRef>
              <c:f>'[Presentation charts.xlsx]Deaths per m sep 2020'!$B$2:$B$28</c:f>
              <c:numCache>
                <c:formatCode>General</c:formatCode>
                <c:ptCount val="27"/>
                <c:pt idx="0">
                  <c:v>854</c:v>
                </c:pt>
                <c:pt idx="1">
                  <c:v>629</c:v>
                </c:pt>
                <c:pt idx="2">
                  <c:v>611</c:v>
                </c:pt>
                <c:pt idx="3">
                  <c:v>588</c:v>
                </c:pt>
                <c:pt idx="4">
                  <c:v>577</c:v>
                </c:pt>
                <c:pt idx="5">
                  <c:v>471</c:v>
                </c:pt>
                <c:pt idx="7">
                  <c:v>296</c:v>
                </c:pt>
                <c:pt idx="8">
                  <c:v>264</c:v>
                </c:pt>
                <c:pt idx="9">
                  <c:v>203</c:v>
                </c:pt>
                <c:pt idx="10">
                  <c:v>200</c:v>
                </c:pt>
                <c:pt idx="11">
                  <c:v>172</c:v>
                </c:pt>
                <c:pt idx="12">
                  <c:v>122</c:v>
                </c:pt>
                <c:pt idx="13">
                  <c:v>110</c:v>
                </c:pt>
                <c:pt idx="14">
                  <c:v>97</c:v>
                </c:pt>
                <c:pt idx="15">
                  <c:v>83</c:v>
                </c:pt>
                <c:pt idx="16">
                  <c:v>75</c:v>
                </c:pt>
                <c:pt idx="17">
                  <c:v>66</c:v>
                </c:pt>
                <c:pt idx="18">
                  <c:v>65</c:v>
                </c:pt>
                <c:pt idx="19">
                  <c:v>65</c:v>
                </c:pt>
                <c:pt idx="20">
                  <c:v>56</c:v>
                </c:pt>
                <c:pt idx="21">
                  <c:v>48</c:v>
                </c:pt>
                <c:pt idx="22">
                  <c:v>48</c:v>
                </c:pt>
                <c:pt idx="23">
                  <c:v>41</c:v>
                </c:pt>
                <c:pt idx="24">
                  <c:v>32</c:v>
                </c:pt>
                <c:pt idx="25">
                  <c:v>19</c:v>
                </c:pt>
                <c:pt idx="26">
                  <c:v>7</c:v>
                </c:pt>
              </c:numCache>
            </c:numRef>
          </c:val>
          <c:extLst>
            <c:ext xmlns:c16="http://schemas.microsoft.com/office/drawing/2014/chart" uri="{C3380CC4-5D6E-409C-BE32-E72D297353CC}">
              <c16:uniqueId val="{00000000-E2F0-8C4C-A178-513C9CE87D21}"/>
            </c:ext>
          </c:extLst>
        </c:ser>
        <c:dLbls>
          <c:showLegendKey val="0"/>
          <c:showVal val="0"/>
          <c:showCatName val="0"/>
          <c:showSerName val="0"/>
          <c:showPercent val="0"/>
          <c:showBubbleSize val="0"/>
        </c:dLbls>
        <c:gapWidth val="219"/>
        <c:overlap val="-27"/>
        <c:axId val="69497600"/>
        <c:axId val="69499136"/>
      </c:barChart>
      <c:catAx>
        <c:axId val="6949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499136"/>
        <c:crosses val="autoZero"/>
        <c:auto val="1"/>
        <c:lblAlgn val="ctr"/>
        <c:lblOffset val="100"/>
        <c:noMultiLvlLbl val="0"/>
      </c:catAx>
      <c:valAx>
        <c:axId val="69499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4976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'Figure 13'!$C$26</c:f>
              <c:strCache>
                <c:ptCount val="1"/>
                <c:pt idx="0">
                  <c:v>2009</c:v>
                </c:pt>
              </c:strCache>
            </c:strRef>
          </c:tx>
          <c:spPr>
            <a:solidFill>
              <a:schemeClr val="accent2"/>
            </a:solidFill>
            <a:ln>
              <a:noFill/>
            </a:ln>
            <a:effectLst/>
          </c:spPr>
          <c:invertIfNegative val="0"/>
          <c:cat>
            <c:strRef>
              <c:f>'Figure 13'!$A$27:$A$49</c:f>
              <c:strCache>
                <c:ptCount val="23"/>
                <c:pt idx="0">
                  <c:v>XK</c:v>
                </c:pt>
                <c:pt idx="1">
                  <c:v>BY</c:v>
                </c:pt>
                <c:pt idx="2">
                  <c:v>BG</c:v>
                </c:pt>
                <c:pt idx="3">
                  <c:v>BA</c:v>
                </c:pt>
                <c:pt idx="4">
                  <c:v>KZ</c:v>
                </c:pt>
                <c:pt idx="5">
                  <c:v>RU</c:v>
                </c:pt>
                <c:pt idx="6">
                  <c:v>TR</c:v>
                </c:pt>
                <c:pt idx="7">
                  <c:v>LV</c:v>
                </c:pt>
                <c:pt idx="8">
                  <c:v>MD</c:v>
                </c:pt>
                <c:pt idx="9">
                  <c:v>UA</c:v>
                </c:pt>
                <c:pt idx="10">
                  <c:v>EE</c:v>
                </c:pt>
                <c:pt idx="11">
                  <c:v>LT</c:v>
                </c:pt>
                <c:pt idx="12">
                  <c:v>CZ</c:v>
                </c:pt>
                <c:pt idx="13">
                  <c:v>SI</c:v>
                </c:pt>
                <c:pt idx="14">
                  <c:v>AL</c:v>
                </c:pt>
                <c:pt idx="15">
                  <c:v>HR</c:v>
                </c:pt>
                <c:pt idx="16">
                  <c:v>RS</c:v>
                </c:pt>
                <c:pt idx="17">
                  <c:v>MK</c:v>
                </c:pt>
                <c:pt idx="18">
                  <c:v>PL</c:v>
                </c:pt>
                <c:pt idx="19">
                  <c:v>HU</c:v>
                </c:pt>
                <c:pt idx="20">
                  <c:v>SK</c:v>
                </c:pt>
                <c:pt idx="21">
                  <c:v>RO</c:v>
                </c:pt>
                <c:pt idx="22">
                  <c:v>ME</c:v>
                </c:pt>
              </c:strCache>
            </c:strRef>
          </c:cat>
          <c:val>
            <c:numRef>
              <c:f>'Figure 13'!$C$27:$C$49</c:f>
              <c:numCache>
                <c:formatCode>General</c:formatCode>
                <c:ptCount val="23"/>
                <c:pt idx="0">
                  <c:v>0.10811809999999999</c:v>
                </c:pt>
                <c:pt idx="1">
                  <c:v>-0.69726840000000001</c:v>
                </c:pt>
                <c:pt idx="2">
                  <c:v>-4.0469244</c:v>
                </c:pt>
                <c:pt idx="3">
                  <c:v>-4.3946170999999996</c:v>
                </c:pt>
                <c:pt idx="4">
                  <c:v>-2.8968910000000001</c:v>
                </c:pt>
                <c:pt idx="5">
                  <c:v>-6.3096509000000003</c:v>
                </c:pt>
                <c:pt idx="6">
                  <c:v>-5.1696698000000003</c:v>
                </c:pt>
                <c:pt idx="7">
                  <c:v>-9.5786654999999996</c:v>
                </c:pt>
                <c:pt idx="8">
                  <c:v>-6.3488540999999996</c:v>
                </c:pt>
                <c:pt idx="9">
                  <c:v>-3.9341550000000001</c:v>
                </c:pt>
                <c:pt idx="10">
                  <c:v>-2.1784713999999998</c:v>
                </c:pt>
                <c:pt idx="11">
                  <c:v>-9.1184890999999997</c:v>
                </c:pt>
                <c:pt idx="12">
                  <c:v>-5.4171386999999998</c:v>
                </c:pt>
                <c:pt idx="13">
                  <c:v>-5.8130072999999998</c:v>
                </c:pt>
                <c:pt idx="14">
                  <c:v>-7.0704906000000003</c:v>
                </c:pt>
                <c:pt idx="15">
                  <c:v>-6.0479038999999997</c:v>
                </c:pt>
                <c:pt idx="16">
                  <c:v>-4.1654966</c:v>
                </c:pt>
                <c:pt idx="17">
                  <c:v>-2.6961914</c:v>
                </c:pt>
                <c:pt idx="18">
                  <c:v>-7.2536579000000003</c:v>
                </c:pt>
                <c:pt idx="19">
                  <c:v>-4.7609925999999998</c:v>
                </c:pt>
                <c:pt idx="20">
                  <c:v>-8.1494020999999996</c:v>
                </c:pt>
                <c:pt idx="21">
                  <c:v>-9.0611239999999995</c:v>
                </c:pt>
                <c:pt idx="22">
                  <c:v>-5.6281701999999996</c:v>
                </c:pt>
              </c:numCache>
            </c:numRef>
          </c:val>
          <c:extLst>
            <c:ext xmlns:c16="http://schemas.microsoft.com/office/drawing/2014/chart" uri="{C3380CC4-5D6E-409C-BE32-E72D297353CC}">
              <c16:uniqueId val="{00000000-FC80-134D-90B1-10AAA02631D0}"/>
            </c:ext>
          </c:extLst>
        </c:ser>
        <c:ser>
          <c:idx val="2"/>
          <c:order val="2"/>
          <c:tx>
            <c:strRef>
              <c:f>'Figure 13'!$D$26</c:f>
              <c:strCache>
                <c:ptCount val="1"/>
                <c:pt idx="0">
                  <c:v>2020</c:v>
                </c:pt>
              </c:strCache>
            </c:strRef>
          </c:tx>
          <c:spPr>
            <a:solidFill>
              <a:schemeClr val="accent1"/>
            </a:solidFill>
            <a:ln>
              <a:noFill/>
            </a:ln>
            <a:effectLst/>
          </c:spPr>
          <c:invertIfNegative val="0"/>
          <c:cat>
            <c:strRef>
              <c:f>'Figure 13'!$A$27:$A$49</c:f>
              <c:strCache>
                <c:ptCount val="23"/>
                <c:pt idx="0">
                  <c:v>XK</c:v>
                </c:pt>
                <c:pt idx="1">
                  <c:v>BY</c:v>
                </c:pt>
                <c:pt idx="2">
                  <c:v>BG</c:v>
                </c:pt>
                <c:pt idx="3">
                  <c:v>BA</c:v>
                </c:pt>
                <c:pt idx="4">
                  <c:v>KZ</c:v>
                </c:pt>
                <c:pt idx="5">
                  <c:v>RU</c:v>
                </c:pt>
                <c:pt idx="6">
                  <c:v>TR</c:v>
                </c:pt>
                <c:pt idx="7">
                  <c:v>LV</c:v>
                </c:pt>
                <c:pt idx="8">
                  <c:v>MD</c:v>
                </c:pt>
                <c:pt idx="9">
                  <c:v>UA</c:v>
                </c:pt>
                <c:pt idx="10">
                  <c:v>EE</c:v>
                </c:pt>
                <c:pt idx="11">
                  <c:v>LT</c:v>
                </c:pt>
                <c:pt idx="12">
                  <c:v>CZ</c:v>
                </c:pt>
                <c:pt idx="13">
                  <c:v>SI</c:v>
                </c:pt>
                <c:pt idx="14">
                  <c:v>AL</c:v>
                </c:pt>
                <c:pt idx="15">
                  <c:v>HR</c:v>
                </c:pt>
                <c:pt idx="16">
                  <c:v>RS</c:v>
                </c:pt>
                <c:pt idx="17">
                  <c:v>MK</c:v>
                </c:pt>
                <c:pt idx="18">
                  <c:v>PL</c:v>
                </c:pt>
                <c:pt idx="19">
                  <c:v>HU</c:v>
                </c:pt>
                <c:pt idx="20">
                  <c:v>SK</c:v>
                </c:pt>
                <c:pt idx="21">
                  <c:v>RO</c:v>
                </c:pt>
                <c:pt idx="22">
                  <c:v>ME</c:v>
                </c:pt>
              </c:strCache>
            </c:strRef>
          </c:cat>
          <c:val>
            <c:numRef>
              <c:f>'Figure 13'!$D$27:$D$49</c:f>
              <c:numCache>
                <c:formatCode>General</c:formatCode>
                <c:ptCount val="23"/>
                <c:pt idx="0">
                  <c:v>-1.9852941</c:v>
                </c:pt>
                <c:pt idx="1">
                  <c:v>-3.0020704</c:v>
                </c:pt>
                <c:pt idx="2">
                  <c:v>-4</c:v>
                </c:pt>
                <c:pt idx="3">
                  <c:v>-4</c:v>
                </c:pt>
                <c:pt idx="4">
                  <c:v>-4.0011210000000004</c:v>
                </c:pt>
                <c:pt idx="5">
                  <c:v>-4.0280826999999997</c:v>
                </c:pt>
                <c:pt idx="6">
                  <c:v>-4.5000806999999998</c:v>
                </c:pt>
                <c:pt idx="7">
                  <c:v>-5.0794300000000003</c:v>
                </c:pt>
                <c:pt idx="8">
                  <c:v>-5.1463517000000003</c:v>
                </c:pt>
                <c:pt idx="9">
                  <c:v>-5.3395052999999999</c:v>
                </c:pt>
                <c:pt idx="10">
                  <c:v>-5.4109965000000004</c:v>
                </c:pt>
                <c:pt idx="11">
                  <c:v>-5.9843178000000004</c:v>
                </c:pt>
                <c:pt idx="12">
                  <c:v>-6.5003096999999999</c:v>
                </c:pt>
                <c:pt idx="13">
                  <c:v>-7</c:v>
                </c:pt>
                <c:pt idx="14">
                  <c:v>-7.02</c:v>
                </c:pt>
                <c:pt idx="15">
                  <c:v>-8</c:v>
                </c:pt>
                <c:pt idx="16">
                  <c:v>-8.1043655999999995</c:v>
                </c:pt>
                <c:pt idx="17">
                  <c:v>-8.1999999999999993</c:v>
                </c:pt>
                <c:pt idx="18">
                  <c:v>-8.7998346000000005</c:v>
                </c:pt>
                <c:pt idx="19">
                  <c:v>-8.9907088999999996</c:v>
                </c:pt>
                <c:pt idx="20">
                  <c:v>-9.0006234999999997</c:v>
                </c:pt>
                <c:pt idx="21">
                  <c:v>-9.6974859000000002</c:v>
                </c:pt>
                <c:pt idx="22">
                  <c:v>-10</c:v>
                </c:pt>
              </c:numCache>
            </c:numRef>
          </c:val>
          <c:extLst>
            <c:ext xmlns:c16="http://schemas.microsoft.com/office/drawing/2014/chart" uri="{C3380CC4-5D6E-409C-BE32-E72D297353CC}">
              <c16:uniqueId val="{00000001-FC80-134D-90B1-10AAA02631D0}"/>
            </c:ext>
          </c:extLst>
        </c:ser>
        <c:dLbls>
          <c:showLegendKey val="0"/>
          <c:showVal val="0"/>
          <c:showCatName val="0"/>
          <c:showSerName val="0"/>
          <c:showPercent val="0"/>
          <c:showBubbleSize val="0"/>
        </c:dLbls>
        <c:gapWidth val="219"/>
        <c:overlap val="-27"/>
        <c:axId val="69566464"/>
        <c:axId val="69568384"/>
      </c:barChart>
      <c:lineChart>
        <c:grouping val="standard"/>
        <c:varyColors val="0"/>
        <c:ser>
          <c:idx val="0"/>
          <c:order val="0"/>
          <c:tx>
            <c:strRef>
              <c:f>'Figure 13'!$B$26</c:f>
              <c:strCache>
                <c:ptCount val="1"/>
                <c:pt idx="0">
                  <c:v>2004-2019 average</c:v>
                </c:pt>
              </c:strCache>
            </c:strRef>
          </c:tx>
          <c:spPr>
            <a:ln w="28575" cap="rnd">
              <a:noFill/>
              <a:round/>
            </a:ln>
            <a:effectLst/>
          </c:spPr>
          <c:marker>
            <c:symbol val="circle"/>
            <c:size val="8"/>
            <c:spPr>
              <a:solidFill>
                <a:schemeClr val="accent3"/>
              </a:solidFill>
              <a:ln w="9525">
                <a:solidFill>
                  <a:schemeClr val="bg2"/>
                </a:solidFill>
              </a:ln>
              <a:effectLst/>
            </c:spPr>
          </c:marker>
          <c:cat>
            <c:strRef>
              <c:f>'Figure 13'!$A$27:$A$49</c:f>
              <c:strCache>
                <c:ptCount val="23"/>
                <c:pt idx="0">
                  <c:v>XK</c:v>
                </c:pt>
                <c:pt idx="1">
                  <c:v>BY</c:v>
                </c:pt>
                <c:pt idx="2">
                  <c:v>BG</c:v>
                </c:pt>
                <c:pt idx="3">
                  <c:v>BA</c:v>
                </c:pt>
                <c:pt idx="4">
                  <c:v>KZ</c:v>
                </c:pt>
                <c:pt idx="5">
                  <c:v>RU</c:v>
                </c:pt>
                <c:pt idx="6">
                  <c:v>TR</c:v>
                </c:pt>
                <c:pt idx="7">
                  <c:v>LV</c:v>
                </c:pt>
                <c:pt idx="8">
                  <c:v>MD</c:v>
                </c:pt>
                <c:pt idx="9">
                  <c:v>UA</c:v>
                </c:pt>
                <c:pt idx="10">
                  <c:v>EE</c:v>
                </c:pt>
                <c:pt idx="11">
                  <c:v>LT</c:v>
                </c:pt>
                <c:pt idx="12">
                  <c:v>CZ</c:v>
                </c:pt>
                <c:pt idx="13">
                  <c:v>SI</c:v>
                </c:pt>
                <c:pt idx="14">
                  <c:v>AL</c:v>
                </c:pt>
                <c:pt idx="15">
                  <c:v>HR</c:v>
                </c:pt>
                <c:pt idx="16">
                  <c:v>RS</c:v>
                </c:pt>
                <c:pt idx="17">
                  <c:v>MK</c:v>
                </c:pt>
                <c:pt idx="18">
                  <c:v>PL</c:v>
                </c:pt>
                <c:pt idx="19">
                  <c:v>HU</c:v>
                </c:pt>
                <c:pt idx="20">
                  <c:v>SK</c:v>
                </c:pt>
                <c:pt idx="21">
                  <c:v>RO</c:v>
                </c:pt>
                <c:pt idx="22">
                  <c:v>ME</c:v>
                </c:pt>
              </c:strCache>
            </c:strRef>
          </c:cat>
          <c:val>
            <c:numRef>
              <c:f>'Figure 13'!$B$27:$B$49</c:f>
              <c:numCache>
                <c:formatCode>General</c:formatCode>
                <c:ptCount val="23"/>
                <c:pt idx="0">
                  <c:v>-0.12290861249999997</c:v>
                </c:pt>
                <c:pt idx="1">
                  <c:v>1.07882941875</c:v>
                </c:pt>
                <c:pt idx="2">
                  <c:v>-0.28194259375000003</c:v>
                </c:pt>
                <c:pt idx="3">
                  <c:v>9.7739875000001641E-3</c:v>
                </c:pt>
                <c:pt idx="4">
                  <c:v>-1.7013860374999998</c:v>
                </c:pt>
                <c:pt idx="5">
                  <c:v>1.1297469250000003</c:v>
                </c:pt>
                <c:pt idx="6">
                  <c:v>-1.75363396875</c:v>
                </c:pt>
                <c:pt idx="7">
                  <c:v>-2.3005626874999998</c:v>
                </c:pt>
                <c:pt idx="8">
                  <c:v>-1.3232821062499998</c:v>
                </c:pt>
                <c:pt idx="9">
                  <c:v>-2.5541546437499996</c:v>
                </c:pt>
                <c:pt idx="10">
                  <c:v>0.2608506187500001</c:v>
                </c:pt>
                <c:pt idx="11">
                  <c:v>-2.2465025187499998</c:v>
                </c:pt>
                <c:pt idx="12">
                  <c:v>-1.6776485312500002</c:v>
                </c:pt>
                <c:pt idx="13">
                  <c:v>-3.2262242312499998</c:v>
                </c:pt>
                <c:pt idx="14">
                  <c:v>-3.7328415750000001</c:v>
                </c:pt>
                <c:pt idx="15">
                  <c:v>-3.5090668874999995</c:v>
                </c:pt>
                <c:pt idx="16">
                  <c:v>-2.3527480562500003</c:v>
                </c:pt>
                <c:pt idx="17">
                  <c:v>-2.0354320999999995</c:v>
                </c:pt>
                <c:pt idx="18">
                  <c:v>-3.5371397687500004</c:v>
                </c:pt>
                <c:pt idx="19">
                  <c:v>-4.0649485312500007</c:v>
                </c:pt>
                <c:pt idx="20">
                  <c:v>-3.2609382125000002</c:v>
                </c:pt>
                <c:pt idx="21">
                  <c:v>-3.3496670124999999</c:v>
                </c:pt>
                <c:pt idx="22">
                  <c:v>-2.9582077437500005</c:v>
                </c:pt>
              </c:numCache>
            </c:numRef>
          </c:val>
          <c:smooth val="0"/>
          <c:extLst>
            <c:ext xmlns:c16="http://schemas.microsoft.com/office/drawing/2014/chart" uri="{C3380CC4-5D6E-409C-BE32-E72D297353CC}">
              <c16:uniqueId val="{00000002-FC80-134D-90B1-10AAA02631D0}"/>
            </c:ext>
          </c:extLst>
        </c:ser>
        <c:dLbls>
          <c:showLegendKey val="0"/>
          <c:showVal val="0"/>
          <c:showCatName val="0"/>
          <c:showSerName val="0"/>
          <c:showPercent val="0"/>
          <c:showBubbleSize val="0"/>
        </c:dLbls>
        <c:marker val="1"/>
        <c:smooth val="0"/>
        <c:axId val="69566464"/>
        <c:axId val="69568384"/>
      </c:lineChart>
      <c:catAx>
        <c:axId val="695664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568384"/>
        <c:crosses val="autoZero"/>
        <c:auto val="1"/>
        <c:lblAlgn val="ctr"/>
        <c:lblOffset val="100"/>
        <c:noMultiLvlLbl val="0"/>
      </c:catAx>
      <c:valAx>
        <c:axId val="6956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566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charts.xlsx]Sheet4'!$B$1</c:f>
              <c:strCache>
                <c:ptCount val="1"/>
                <c:pt idx="0">
                  <c:v>Dienstleistungen in % des BIP</c:v>
                </c:pt>
              </c:strCache>
            </c:strRef>
          </c:tx>
          <c:spPr>
            <a:solidFill>
              <a:schemeClr val="accent2"/>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0317-1442-87A3-83BFF3025607}"/>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0317-1442-87A3-83BFF3025607}"/>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0317-1442-87A3-83BFF302560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5-0317-1442-87A3-83BFF3025607}"/>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6-0317-1442-87A3-83BFF302560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7-0317-1442-87A3-83BFF3025607}"/>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8-0317-1442-87A3-83BFF302560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9-0317-1442-87A3-83BFF3025607}"/>
              </c:ext>
            </c:extLst>
          </c:dPt>
          <c:dPt>
            <c:idx val="8"/>
            <c:invertIfNegative val="0"/>
            <c:bubble3D val="0"/>
            <c:spPr>
              <a:solidFill>
                <a:schemeClr val="accent3"/>
              </a:solidFill>
              <a:ln>
                <a:noFill/>
              </a:ln>
              <a:effectLst/>
            </c:spPr>
            <c:extLst>
              <c:ext xmlns:c16="http://schemas.microsoft.com/office/drawing/2014/chart" uri="{C3380CC4-5D6E-409C-BE32-E72D297353CC}">
                <c16:uniqueId val="{0000000A-0317-1442-87A3-83BFF3025607}"/>
              </c:ext>
            </c:extLst>
          </c:dPt>
          <c:dPt>
            <c:idx val="9"/>
            <c:invertIfNegative val="0"/>
            <c:bubble3D val="0"/>
            <c:spPr>
              <a:solidFill>
                <a:schemeClr val="accent3"/>
              </a:solidFill>
              <a:ln>
                <a:noFill/>
              </a:ln>
              <a:effectLst/>
            </c:spPr>
            <c:extLst>
              <c:ext xmlns:c16="http://schemas.microsoft.com/office/drawing/2014/chart" uri="{C3380CC4-5D6E-409C-BE32-E72D297353CC}">
                <c16:uniqueId val="{0000000B-0317-1442-87A3-83BFF3025607}"/>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0C-0317-1442-87A3-83BFF3025607}"/>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0D-0317-1442-87A3-83BFF3025607}"/>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0E-0317-1442-87A3-83BFF3025607}"/>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0F-0317-1442-87A3-83BFF3025607}"/>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10-0317-1442-87A3-83BFF3025607}"/>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1-0317-1442-87A3-83BFF3025607}"/>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2-0317-1442-87A3-83BFF3025607}"/>
              </c:ext>
            </c:extLst>
          </c:dPt>
          <c:cat>
            <c:strRef>
              <c:f>'[Presentation charts.xlsx]Sheet4'!$A$2:$A$45</c:f>
              <c:strCache>
                <c:ptCount val="44"/>
                <c:pt idx="0">
                  <c:v>LU</c:v>
                </c:pt>
                <c:pt idx="1">
                  <c:v>MT</c:v>
                </c:pt>
                <c:pt idx="2">
                  <c:v>CY</c:v>
                </c:pt>
                <c:pt idx="3">
                  <c:v>UK</c:v>
                </c:pt>
                <c:pt idx="4">
                  <c:v>FR</c:v>
                </c:pt>
                <c:pt idx="5">
                  <c:v>BE</c:v>
                </c:pt>
                <c:pt idx="6">
                  <c:v>NL</c:v>
                </c:pt>
                <c:pt idx="7">
                  <c:v>EL</c:v>
                </c:pt>
                <c:pt idx="8">
                  <c:v>ES</c:v>
                </c:pt>
                <c:pt idx="9">
                  <c:v>IT</c:v>
                </c:pt>
                <c:pt idx="10">
                  <c:v>PT</c:v>
                </c:pt>
                <c:pt idx="11">
                  <c:v>DK</c:v>
                </c:pt>
                <c:pt idx="12">
                  <c:v>SE</c:v>
                </c:pt>
                <c:pt idx="13">
                  <c:v>AT</c:v>
                </c:pt>
                <c:pt idx="14">
                  <c:v>DE</c:v>
                </c:pt>
                <c:pt idx="15">
                  <c:v>FI</c:v>
                </c:pt>
                <c:pt idx="16">
                  <c:v>IE</c:v>
                </c:pt>
                <c:pt idx="18">
                  <c:v>LV</c:v>
                </c:pt>
                <c:pt idx="19">
                  <c:v>LT</c:v>
                </c:pt>
                <c:pt idx="20">
                  <c:v>EE</c:v>
                </c:pt>
                <c:pt idx="21">
                  <c:v>BG</c:v>
                </c:pt>
                <c:pt idx="22">
                  <c:v>HR</c:v>
                </c:pt>
                <c:pt idx="23">
                  <c:v>RO</c:v>
                </c:pt>
                <c:pt idx="24">
                  <c:v>SK</c:v>
                </c:pt>
                <c:pt idx="25">
                  <c:v>PL</c:v>
                </c:pt>
                <c:pt idx="26">
                  <c:v>SI</c:v>
                </c:pt>
                <c:pt idx="27">
                  <c:v>CZ</c:v>
                </c:pt>
                <c:pt idx="28">
                  <c:v>HU</c:v>
                </c:pt>
                <c:pt idx="30">
                  <c:v>ME</c:v>
                </c:pt>
                <c:pt idx="31">
                  <c:v>BA</c:v>
                </c:pt>
                <c:pt idx="32">
                  <c:v>MK</c:v>
                </c:pt>
                <c:pt idx="33">
                  <c:v>RS</c:v>
                </c:pt>
                <c:pt idx="34">
                  <c:v>AL</c:v>
                </c:pt>
                <c:pt idx="35">
                  <c:v>XK</c:v>
                </c:pt>
                <c:pt idx="37">
                  <c:v>TR</c:v>
                </c:pt>
                <c:pt idx="39">
                  <c:v>KZ</c:v>
                </c:pt>
                <c:pt idx="40">
                  <c:v>UA</c:v>
                </c:pt>
                <c:pt idx="41">
                  <c:v>MD</c:v>
                </c:pt>
                <c:pt idx="42">
                  <c:v>RU</c:v>
                </c:pt>
                <c:pt idx="43">
                  <c:v>BY</c:v>
                </c:pt>
              </c:strCache>
            </c:strRef>
          </c:cat>
          <c:val>
            <c:numRef>
              <c:f>'[Presentation charts.xlsx]Sheet4'!$B$2:$B$45</c:f>
              <c:numCache>
                <c:formatCode>0.0</c:formatCode>
                <c:ptCount val="44"/>
                <c:pt idx="0">
                  <c:v>79.15816622935138</c:v>
                </c:pt>
                <c:pt idx="1">
                  <c:v>75.645199233759399</c:v>
                </c:pt>
                <c:pt idx="2">
                  <c:v>72.765815582979769</c:v>
                </c:pt>
                <c:pt idx="3">
                  <c:v>70.85783625260909</c:v>
                </c:pt>
                <c:pt idx="4">
                  <c:v>70.194681305416808</c:v>
                </c:pt>
                <c:pt idx="5">
                  <c:v>69.505797208881162</c:v>
                </c:pt>
                <c:pt idx="6">
                  <c:v>69.777117348166669</c:v>
                </c:pt>
                <c:pt idx="7">
                  <c:v>70.044080724701303</c:v>
                </c:pt>
                <c:pt idx="8">
                  <c:v>67.60724052276241</c:v>
                </c:pt>
                <c:pt idx="9">
                  <c:v>66.31160717129292</c:v>
                </c:pt>
                <c:pt idx="10">
                  <c:v>65.556795326791729</c:v>
                </c:pt>
                <c:pt idx="11">
                  <c:v>64.818060113010617</c:v>
                </c:pt>
                <c:pt idx="12">
                  <c:v>65.198609519276445</c:v>
                </c:pt>
                <c:pt idx="13">
                  <c:v>62.771681238748975</c:v>
                </c:pt>
                <c:pt idx="14">
                  <c:v>62.632782940229916</c:v>
                </c:pt>
                <c:pt idx="15">
                  <c:v>59.988942283709399</c:v>
                </c:pt>
                <c:pt idx="16">
                  <c:v>57.752031168551042</c:v>
                </c:pt>
                <c:pt idx="18">
                  <c:v>64.732241922416861</c:v>
                </c:pt>
                <c:pt idx="19">
                  <c:v>61.380623586885932</c:v>
                </c:pt>
                <c:pt idx="20">
                  <c:v>62.478252471597038</c:v>
                </c:pt>
                <c:pt idx="21">
                  <c:v>61.461281114247626</c:v>
                </c:pt>
                <c:pt idx="22">
                  <c:v>58.75870663583347</c:v>
                </c:pt>
                <c:pt idx="23">
                  <c:v>58.164215424942178</c:v>
                </c:pt>
                <c:pt idx="24">
                  <c:v>58.287746683541933</c:v>
                </c:pt>
                <c:pt idx="25">
                  <c:v>57.562754126565196</c:v>
                </c:pt>
                <c:pt idx="26">
                  <c:v>56.605758531013549</c:v>
                </c:pt>
                <c:pt idx="27">
                  <c:v>56.88783906115296</c:v>
                </c:pt>
                <c:pt idx="28">
                  <c:v>56.435494363650548</c:v>
                </c:pt>
                <c:pt idx="30">
                  <c:v>58.724463800000002</c:v>
                </c:pt>
                <c:pt idx="31">
                  <c:v>55.7305876</c:v>
                </c:pt>
                <c:pt idx="32">
                  <c:v>55.221824805522637</c:v>
                </c:pt>
                <c:pt idx="33">
                  <c:v>51.180301694899612</c:v>
                </c:pt>
                <c:pt idx="34">
                  <c:v>48.600937423105265</c:v>
                </c:pt>
                <c:pt idx="35">
                  <c:v>46.832146199999997</c:v>
                </c:pt>
                <c:pt idx="37">
                  <c:v>56.471971400000008</c:v>
                </c:pt>
                <c:pt idx="39">
                  <c:v>55.528255800000004</c:v>
                </c:pt>
                <c:pt idx="40">
                  <c:v>54.461114999999999</c:v>
                </c:pt>
                <c:pt idx="41">
                  <c:v>54.075971199999998</c:v>
                </c:pt>
                <c:pt idx="42">
                  <c:v>54.025578899999999</c:v>
                </c:pt>
                <c:pt idx="43">
                  <c:v>48.426692600000003</c:v>
                </c:pt>
              </c:numCache>
            </c:numRef>
          </c:val>
          <c:extLst>
            <c:ext xmlns:c16="http://schemas.microsoft.com/office/drawing/2014/chart" uri="{C3380CC4-5D6E-409C-BE32-E72D297353CC}">
              <c16:uniqueId val="{00000000-0317-1442-87A3-83BFF3025607}"/>
            </c:ext>
          </c:extLst>
        </c:ser>
        <c:dLbls>
          <c:showLegendKey val="0"/>
          <c:showVal val="0"/>
          <c:showCatName val="0"/>
          <c:showSerName val="0"/>
          <c:showPercent val="0"/>
          <c:showBubbleSize val="0"/>
        </c:dLbls>
        <c:gapWidth val="219"/>
        <c:overlap val="-27"/>
        <c:axId val="69646592"/>
        <c:axId val="69648384"/>
      </c:barChart>
      <c:lineChart>
        <c:grouping val="standard"/>
        <c:varyColors val="0"/>
        <c:ser>
          <c:idx val="1"/>
          <c:order val="1"/>
          <c:tx>
            <c:strRef>
              <c:f>'[Presentation charts.xlsx]Sheet4'!$C$1</c:f>
              <c:strCache>
                <c:ptCount val="1"/>
                <c:pt idx="0">
                  <c:v>EU-Durchschnitt</c:v>
                </c:pt>
              </c:strCache>
            </c:strRef>
          </c:tx>
          <c:spPr>
            <a:ln w="28575" cap="rnd">
              <a:solidFill>
                <a:schemeClr val="accent1"/>
              </a:solidFill>
              <a:round/>
            </a:ln>
            <a:effectLst/>
          </c:spPr>
          <c:marker>
            <c:symbol val="none"/>
          </c:marker>
          <c:cat>
            <c:strRef>
              <c:f>'[Presentation charts.xlsx]Sheet4'!$A$2:$A$45</c:f>
              <c:strCache>
                <c:ptCount val="44"/>
                <c:pt idx="0">
                  <c:v>LU</c:v>
                </c:pt>
                <c:pt idx="1">
                  <c:v>MT</c:v>
                </c:pt>
                <c:pt idx="2">
                  <c:v>CY</c:v>
                </c:pt>
                <c:pt idx="3">
                  <c:v>UK</c:v>
                </c:pt>
                <c:pt idx="4">
                  <c:v>FR</c:v>
                </c:pt>
                <c:pt idx="5">
                  <c:v>BE</c:v>
                </c:pt>
                <c:pt idx="6">
                  <c:v>NL</c:v>
                </c:pt>
                <c:pt idx="7">
                  <c:v>EL</c:v>
                </c:pt>
                <c:pt idx="8">
                  <c:v>ES</c:v>
                </c:pt>
                <c:pt idx="9">
                  <c:v>IT</c:v>
                </c:pt>
                <c:pt idx="10">
                  <c:v>PT</c:v>
                </c:pt>
                <c:pt idx="11">
                  <c:v>DK</c:v>
                </c:pt>
                <c:pt idx="12">
                  <c:v>SE</c:v>
                </c:pt>
                <c:pt idx="13">
                  <c:v>AT</c:v>
                </c:pt>
                <c:pt idx="14">
                  <c:v>DE</c:v>
                </c:pt>
                <c:pt idx="15">
                  <c:v>FI</c:v>
                </c:pt>
                <c:pt idx="16">
                  <c:v>IE</c:v>
                </c:pt>
                <c:pt idx="18">
                  <c:v>LV</c:v>
                </c:pt>
                <c:pt idx="19">
                  <c:v>LT</c:v>
                </c:pt>
                <c:pt idx="20">
                  <c:v>EE</c:v>
                </c:pt>
                <c:pt idx="21">
                  <c:v>BG</c:v>
                </c:pt>
                <c:pt idx="22">
                  <c:v>HR</c:v>
                </c:pt>
                <c:pt idx="23">
                  <c:v>RO</c:v>
                </c:pt>
                <c:pt idx="24">
                  <c:v>SK</c:v>
                </c:pt>
                <c:pt idx="25">
                  <c:v>PL</c:v>
                </c:pt>
                <c:pt idx="26">
                  <c:v>SI</c:v>
                </c:pt>
                <c:pt idx="27">
                  <c:v>CZ</c:v>
                </c:pt>
                <c:pt idx="28">
                  <c:v>HU</c:v>
                </c:pt>
                <c:pt idx="30">
                  <c:v>ME</c:v>
                </c:pt>
                <c:pt idx="31">
                  <c:v>BA</c:v>
                </c:pt>
                <c:pt idx="32">
                  <c:v>MK</c:v>
                </c:pt>
                <c:pt idx="33">
                  <c:v>RS</c:v>
                </c:pt>
                <c:pt idx="34">
                  <c:v>AL</c:v>
                </c:pt>
                <c:pt idx="35">
                  <c:v>XK</c:v>
                </c:pt>
                <c:pt idx="37">
                  <c:v>TR</c:v>
                </c:pt>
                <c:pt idx="39">
                  <c:v>KZ</c:v>
                </c:pt>
                <c:pt idx="40">
                  <c:v>UA</c:v>
                </c:pt>
                <c:pt idx="41">
                  <c:v>MD</c:v>
                </c:pt>
                <c:pt idx="42">
                  <c:v>RU</c:v>
                </c:pt>
                <c:pt idx="43">
                  <c:v>BY</c:v>
                </c:pt>
              </c:strCache>
            </c:strRef>
          </c:cat>
          <c:val>
            <c:numRef>
              <c:f>'[Presentation charts.xlsx]Sheet4'!$C$2:$C$45</c:f>
              <c:numCache>
                <c:formatCode>0.0</c:formatCode>
                <c:ptCount val="44"/>
                <c:pt idx="0">
                  <c:v>65.609079073071726</c:v>
                </c:pt>
                <c:pt idx="1">
                  <c:v>65.609079073071726</c:v>
                </c:pt>
                <c:pt idx="2">
                  <c:v>65.609079073071726</c:v>
                </c:pt>
                <c:pt idx="3">
                  <c:v>65.609079073071726</c:v>
                </c:pt>
                <c:pt idx="4">
                  <c:v>65.609079073071726</c:v>
                </c:pt>
                <c:pt idx="5">
                  <c:v>65.609079073071726</c:v>
                </c:pt>
                <c:pt idx="6">
                  <c:v>65.609079073071726</c:v>
                </c:pt>
                <c:pt idx="7">
                  <c:v>65.609079073071726</c:v>
                </c:pt>
                <c:pt idx="8">
                  <c:v>65.609079073071726</c:v>
                </c:pt>
                <c:pt idx="9">
                  <c:v>65.609079073071726</c:v>
                </c:pt>
                <c:pt idx="10">
                  <c:v>65.609079073071726</c:v>
                </c:pt>
                <c:pt idx="11">
                  <c:v>65.609079073071726</c:v>
                </c:pt>
                <c:pt idx="12">
                  <c:v>65.609079073071726</c:v>
                </c:pt>
                <c:pt idx="13">
                  <c:v>65.609079073071726</c:v>
                </c:pt>
                <c:pt idx="14">
                  <c:v>65.609079073071726</c:v>
                </c:pt>
                <c:pt idx="15">
                  <c:v>65.609079073071726</c:v>
                </c:pt>
                <c:pt idx="16">
                  <c:v>65.609079073071726</c:v>
                </c:pt>
                <c:pt idx="17">
                  <c:v>65.609079073071726</c:v>
                </c:pt>
                <c:pt idx="18">
                  <c:v>65.609079073071726</c:v>
                </c:pt>
                <c:pt idx="19">
                  <c:v>65.609079073071726</c:v>
                </c:pt>
                <c:pt idx="20">
                  <c:v>65.609079073071726</c:v>
                </c:pt>
                <c:pt idx="21">
                  <c:v>65.609079073071726</c:v>
                </c:pt>
                <c:pt idx="22">
                  <c:v>65.609079073071726</c:v>
                </c:pt>
                <c:pt idx="23">
                  <c:v>65.609079073071726</c:v>
                </c:pt>
                <c:pt idx="24">
                  <c:v>65.609079073071726</c:v>
                </c:pt>
                <c:pt idx="25">
                  <c:v>65.609079073071726</c:v>
                </c:pt>
                <c:pt idx="26">
                  <c:v>65.609079073071726</c:v>
                </c:pt>
                <c:pt idx="27">
                  <c:v>65.609079073071726</c:v>
                </c:pt>
                <c:pt idx="28">
                  <c:v>65.609079073071726</c:v>
                </c:pt>
                <c:pt idx="29">
                  <c:v>65.609079073071726</c:v>
                </c:pt>
                <c:pt idx="30">
                  <c:v>65.609079073071726</c:v>
                </c:pt>
                <c:pt idx="31">
                  <c:v>65.609079073071726</c:v>
                </c:pt>
                <c:pt idx="32">
                  <c:v>65.609079073071726</c:v>
                </c:pt>
                <c:pt idx="33">
                  <c:v>65.609079073071726</c:v>
                </c:pt>
                <c:pt idx="34">
                  <c:v>65.609079073071726</c:v>
                </c:pt>
                <c:pt idx="35">
                  <c:v>65.609079073071726</c:v>
                </c:pt>
                <c:pt idx="36">
                  <c:v>65.609079073071726</c:v>
                </c:pt>
                <c:pt idx="37">
                  <c:v>65.609079073071726</c:v>
                </c:pt>
                <c:pt idx="38">
                  <c:v>65.609079073071726</c:v>
                </c:pt>
                <c:pt idx="39">
                  <c:v>65.609079073071726</c:v>
                </c:pt>
                <c:pt idx="40">
                  <c:v>65.609079073071726</c:v>
                </c:pt>
                <c:pt idx="41">
                  <c:v>65.609079073071726</c:v>
                </c:pt>
                <c:pt idx="42">
                  <c:v>65.609079073071726</c:v>
                </c:pt>
                <c:pt idx="43">
                  <c:v>65.609079073071726</c:v>
                </c:pt>
              </c:numCache>
            </c:numRef>
          </c:val>
          <c:smooth val="0"/>
          <c:extLst>
            <c:ext xmlns:c16="http://schemas.microsoft.com/office/drawing/2014/chart" uri="{C3380CC4-5D6E-409C-BE32-E72D297353CC}">
              <c16:uniqueId val="{00000001-0317-1442-87A3-83BFF3025607}"/>
            </c:ext>
          </c:extLst>
        </c:ser>
        <c:dLbls>
          <c:showLegendKey val="0"/>
          <c:showVal val="0"/>
          <c:showCatName val="0"/>
          <c:showSerName val="0"/>
          <c:showPercent val="0"/>
          <c:showBubbleSize val="0"/>
        </c:dLbls>
        <c:marker val="1"/>
        <c:smooth val="0"/>
        <c:axId val="69646592"/>
        <c:axId val="69648384"/>
      </c:lineChart>
      <c:catAx>
        <c:axId val="6964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648384"/>
        <c:crosses val="autoZero"/>
        <c:auto val="1"/>
        <c:lblAlgn val="ctr"/>
        <c:lblOffset val="100"/>
        <c:noMultiLvlLbl val="0"/>
      </c:catAx>
      <c:valAx>
        <c:axId val="69648384"/>
        <c:scaling>
          <c:orientation val="minMax"/>
          <c:max val="8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646592"/>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charts.xlsx]Deaths per m sep 2020'!$E$1</c:f>
              <c:strCache>
                <c:ptCount val="1"/>
                <c:pt idx="0">
                  <c:v>1M pop</c:v>
                </c:pt>
              </c:strCache>
            </c:strRef>
          </c:tx>
          <c:spPr>
            <a:solidFill>
              <a:schemeClr val="accent2"/>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6-CFB2-0E43-BF64-D1384CBAF40C}"/>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5-CFB2-0E43-BF64-D1384CBAF40C}"/>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CFB2-0E43-BF64-D1384CBAF40C}"/>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3-CFB2-0E43-BF64-D1384CBAF40C}"/>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2-CFB2-0E43-BF64-D1384CBAF40C}"/>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1-CFB2-0E43-BF64-D1384CBAF40C}"/>
              </c:ext>
            </c:extLst>
          </c:dPt>
          <c:cat>
            <c:strRef>
              <c:f>'[Presentation charts.xlsx]Deaths per m sep 2020'!$D$2:$D$28</c:f>
              <c:strCache>
                <c:ptCount val="27"/>
                <c:pt idx="0">
                  <c:v>Belgien</c:v>
                </c:pt>
                <c:pt idx="1">
                  <c:v>UK</c:v>
                </c:pt>
                <c:pt idx="2">
                  <c:v>Italien</c:v>
                </c:pt>
                <c:pt idx="3">
                  <c:v>Spanien</c:v>
                </c:pt>
                <c:pt idx="4">
                  <c:v>Frankreich</c:v>
                </c:pt>
                <c:pt idx="5">
                  <c:v>Schweden</c:v>
                </c:pt>
                <c:pt idx="7">
                  <c:v>Tschechien</c:v>
                </c:pt>
                <c:pt idx="8">
                  <c:v>Slowenien</c:v>
                </c:pt>
                <c:pt idx="9">
                  <c:v>Montenegro</c:v>
                </c:pt>
                <c:pt idx="10">
                  <c:v>Ungarn</c:v>
                </c:pt>
                <c:pt idx="11">
                  <c:v>Bosnien</c:v>
                </c:pt>
                <c:pt idx="12">
                  <c:v>Bulgarien</c:v>
                </c:pt>
                <c:pt idx="13">
                  <c:v>Nordmazedonien</c:v>
                </c:pt>
                <c:pt idx="14">
                  <c:v>Slowakei</c:v>
                </c:pt>
                <c:pt idx="15">
                  <c:v>Kroatien</c:v>
                </c:pt>
                <c:pt idx="16">
                  <c:v>Litauen</c:v>
                </c:pt>
                <c:pt idx="17">
                  <c:v>Polen</c:v>
                </c:pt>
                <c:pt idx="18">
                  <c:v>Rumaenien</c:v>
                </c:pt>
                <c:pt idx="19">
                  <c:v>Moldawien</c:v>
                </c:pt>
                <c:pt idx="20">
                  <c:v>Lettland</c:v>
                </c:pt>
                <c:pt idx="21">
                  <c:v>Albanien</c:v>
                </c:pt>
                <c:pt idx="22">
                  <c:v>Ukraine</c:v>
                </c:pt>
                <c:pt idx="23">
                  <c:v>Russland</c:v>
                </c:pt>
                <c:pt idx="24">
                  <c:v>Serbien</c:v>
                </c:pt>
                <c:pt idx="25">
                  <c:v>Estland</c:v>
                </c:pt>
                <c:pt idx="26">
                  <c:v>Belarus</c:v>
                </c:pt>
              </c:strCache>
            </c:strRef>
          </c:cat>
          <c:val>
            <c:numRef>
              <c:f>'[Presentation charts.xlsx]Deaths per m sep 2020'!$E$2:$E$28</c:f>
              <c:numCache>
                <c:formatCode>#,##0</c:formatCode>
                <c:ptCount val="27"/>
                <c:pt idx="0">
                  <c:v>1922</c:v>
                </c:pt>
                <c:pt idx="1">
                  <c:v>1834</c:v>
                </c:pt>
                <c:pt idx="2">
                  <c:v>1669</c:v>
                </c:pt>
                <c:pt idx="3">
                  <c:v>1539</c:v>
                </c:pt>
                <c:pt idx="4">
                  <c:v>1370</c:v>
                </c:pt>
                <c:pt idx="5">
                  <c:v>1290</c:v>
                </c:pt>
                <c:pt idx="7">
                  <c:v>2110</c:v>
                </c:pt>
                <c:pt idx="8">
                  <c:v>1880</c:v>
                </c:pt>
                <c:pt idx="9">
                  <c:v>1751</c:v>
                </c:pt>
                <c:pt idx="10">
                  <c:v>1711</c:v>
                </c:pt>
                <c:pt idx="11">
                  <c:v>1648</c:v>
                </c:pt>
                <c:pt idx="12">
                  <c:v>1591</c:v>
                </c:pt>
                <c:pt idx="13">
                  <c:v>1557</c:v>
                </c:pt>
                <c:pt idx="14">
                  <c:v>1492</c:v>
                </c:pt>
                <c:pt idx="15">
                  <c:v>1376</c:v>
                </c:pt>
                <c:pt idx="16">
                  <c:v>1247</c:v>
                </c:pt>
                <c:pt idx="17">
                  <c:v>1216</c:v>
                </c:pt>
                <c:pt idx="18">
                  <c:v>1105</c:v>
                </c:pt>
                <c:pt idx="19">
                  <c:v>1039</c:v>
                </c:pt>
                <c:pt idx="20" formatCode="General">
                  <c:v>922</c:v>
                </c:pt>
                <c:pt idx="21" formatCode="General">
                  <c:v>691</c:v>
                </c:pt>
                <c:pt idx="22" formatCode="General">
                  <c:v>636</c:v>
                </c:pt>
                <c:pt idx="23" formatCode="General">
                  <c:v>622</c:v>
                </c:pt>
                <c:pt idx="24" formatCode="General">
                  <c:v>530</c:v>
                </c:pt>
                <c:pt idx="25" formatCode="General">
                  <c:v>517</c:v>
                </c:pt>
                <c:pt idx="26" formatCode="General">
                  <c:v>218</c:v>
                </c:pt>
              </c:numCache>
            </c:numRef>
          </c:val>
          <c:extLst>
            <c:ext xmlns:c16="http://schemas.microsoft.com/office/drawing/2014/chart" uri="{C3380CC4-5D6E-409C-BE32-E72D297353CC}">
              <c16:uniqueId val="{00000000-CFB2-0E43-BF64-D1384CBAF40C}"/>
            </c:ext>
          </c:extLst>
        </c:ser>
        <c:dLbls>
          <c:showLegendKey val="0"/>
          <c:showVal val="0"/>
          <c:showCatName val="0"/>
          <c:showSerName val="0"/>
          <c:showPercent val="0"/>
          <c:showBubbleSize val="0"/>
        </c:dLbls>
        <c:gapWidth val="219"/>
        <c:overlap val="-27"/>
        <c:axId val="69704704"/>
        <c:axId val="69710592"/>
      </c:barChart>
      <c:catAx>
        <c:axId val="6970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710592"/>
        <c:crosses val="autoZero"/>
        <c:auto val="1"/>
        <c:lblAlgn val="ctr"/>
        <c:lblOffset val="100"/>
        <c:noMultiLvlLbl val="0"/>
      </c:catAx>
      <c:valAx>
        <c:axId val="697105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9704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'[Presentation charts.xlsx]75 vaccination'!$B$1</c:f>
              <c:strCache>
                <c:ptCount val="1"/>
                <c:pt idx="0">
                  <c:v>Years to vaccinate 75% of population</c:v>
                </c:pt>
              </c:strCache>
            </c:strRef>
          </c:tx>
          <c:spPr>
            <a:solidFill>
              <a:schemeClr val="accent2"/>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7-C5AD-47DD-BEDA-33220C453616}"/>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6-C5AD-47DD-BEDA-33220C453616}"/>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5AD-47DD-BEDA-33220C453616}"/>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4-C5AD-47DD-BEDA-33220C453616}"/>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3-C5AD-47DD-BEDA-33220C453616}"/>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C5AD-47DD-BEDA-33220C453616}"/>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1-C5AD-47DD-BEDA-33220C453616}"/>
              </c:ext>
            </c:extLst>
          </c:dPt>
          <c:cat>
            <c:strRef>
              <c:f>'[Presentation charts.xlsx]75 vaccination'!$A$2:$A$28</c:f>
              <c:strCache>
                <c:ptCount val="27"/>
                <c:pt idx="0">
                  <c:v>Israel</c:v>
                </c:pt>
                <c:pt idx="1">
                  <c:v>UK</c:v>
                </c:pt>
                <c:pt idx="2">
                  <c:v>USA</c:v>
                </c:pt>
                <c:pt idx="3">
                  <c:v>Österreich</c:v>
                </c:pt>
                <c:pt idx="4">
                  <c:v>EU</c:v>
                </c:pt>
                <c:pt idx="5">
                  <c:v>Deutschland</c:v>
                </c:pt>
                <c:pt idx="6">
                  <c:v>Welt</c:v>
                </c:pt>
                <c:pt idx="8">
                  <c:v>Serbien</c:v>
                </c:pt>
                <c:pt idx="9">
                  <c:v>Ungarn</c:v>
                </c:pt>
                <c:pt idx="10">
                  <c:v>Estland</c:v>
                </c:pt>
                <c:pt idx="11">
                  <c:v>Slowakei</c:v>
                </c:pt>
                <c:pt idx="12">
                  <c:v>Tschechien</c:v>
                </c:pt>
                <c:pt idx="13">
                  <c:v>Litauen</c:v>
                </c:pt>
                <c:pt idx="14">
                  <c:v>Türkei </c:v>
                </c:pt>
                <c:pt idx="15">
                  <c:v>Rumänien </c:v>
                </c:pt>
                <c:pt idx="16">
                  <c:v>Polen</c:v>
                </c:pt>
                <c:pt idx="17">
                  <c:v>Slowenien</c:v>
                </c:pt>
                <c:pt idx="18">
                  <c:v>Russland</c:v>
                </c:pt>
                <c:pt idx="19">
                  <c:v>Montenegro</c:v>
                </c:pt>
                <c:pt idx="20">
                  <c:v>Kroatien</c:v>
                </c:pt>
                <c:pt idx="21">
                  <c:v>Lettland</c:v>
                </c:pt>
                <c:pt idx="22">
                  <c:v>Bulgarien</c:v>
                </c:pt>
                <c:pt idx="23">
                  <c:v>Albanien</c:v>
                </c:pt>
                <c:pt idx="24">
                  <c:v>Moldawien</c:v>
                </c:pt>
                <c:pt idx="25">
                  <c:v>Nordmazedonien</c:v>
                </c:pt>
                <c:pt idx="26">
                  <c:v>Ukraine</c:v>
                </c:pt>
              </c:strCache>
            </c:strRef>
          </c:cat>
          <c:val>
            <c:numRef>
              <c:f>'[Presentation charts.xlsx]75 vaccination'!$B$2:$B$28</c:f>
              <c:numCache>
                <c:formatCode>General</c:formatCode>
                <c:ptCount val="27"/>
                <c:pt idx="0">
                  <c:v>0.25</c:v>
                </c:pt>
                <c:pt idx="1">
                  <c:v>0.33333333333333331</c:v>
                </c:pt>
                <c:pt idx="2">
                  <c:v>0.41666666666666669</c:v>
                </c:pt>
                <c:pt idx="3">
                  <c:v>0.91666666666666663</c:v>
                </c:pt>
                <c:pt idx="4">
                  <c:v>1.25</c:v>
                </c:pt>
                <c:pt idx="5">
                  <c:v>1.25</c:v>
                </c:pt>
                <c:pt idx="6">
                  <c:v>2.5</c:v>
                </c:pt>
                <c:pt idx="8">
                  <c:v>0.33333333333333331</c:v>
                </c:pt>
                <c:pt idx="9">
                  <c:v>0.58333333333333337</c:v>
                </c:pt>
                <c:pt idx="10">
                  <c:v>1.0833333333333333</c:v>
                </c:pt>
                <c:pt idx="11">
                  <c:v>1.0833333333333333</c:v>
                </c:pt>
                <c:pt idx="12">
                  <c:v>1.1666666666666667</c:v>
                </c:pt>
                <c:pt idx="13">
                  <c:v>1.25</c:v>
                </c:pt>
                <c:pt idx="14">
                  <c:v>1.25</c:v>
                </c:pt>
                <c:pt idx="15">
                  <c:v>1.3333333333333333</c:v>
                </c:pt>
                <c:pt idx="16">
                  <c:v>1.5</c:v>
                </c:pt>
                <c:pt idx="17">
                  <c:v>1.6666666666666667</c:v>
                </c:pt>
                <c:pt idx="18">
                  <c:v>1.9166666666666667</c:v>
                </c:pt>
                <c:pt idx="19">
                  <c:v>2.2000000000000002</c:v>
                </c:pt>
                <c:pt idx="20">
                  <c:v>2.7</c:v>
                </c:pt>
                <c:pt idx="21">
                  <c:v>3.5</c:v>
                </c:pt>
                <c:pt idx="22">
                  <c:v>3.8</c:v>
                </c:pt>
                <c:pt idx="23">
                  <c:v>4.0999999999999996</c:v>
                </c:pt>
                <c:pt idx="24">
                  <c:v>8.6999999999999993</c:v>
                </c:pt>
                <c:pt idx="25">
                  <c:v>10</c:v>
                </c:pt>
                <c:pt idx="26">
                  <c:v>10</c:v>
                </c:pt>
              </c:numCache>
            </c:numRef>
          </c:val>
          <c:extLst>
            <c:ext xmlns:c16="http://schemas.microsoft.com/office/drawing/2014/chart" uri="{C3380CC4-5D6E-409C-BE32-E72D297353CC}">
              <c16:uniqueId val="{00000000-C5AD-47DD-BEDA-33220C453616}"/>
            </c:ext>
          </c:extLst>
        </c:ser>
        <c:dLbls>
          <c:showLegendKey val="0"/>
          <c:showVal val="0"/>
          <c:showCatName val="0"/>
          <c:showSerName val="0"/>
          <c:showPercent val="0"/>
          <c:showBubbleSize val="0"/>
        </c:dLbls>
        <c:gapWidth val="219"/>
        <c:overlap val="-27"/>
        <c:axId val="144730720"/>
        <c:axId val="144732400"/>
      </c:barChart>
      <c:catAx>
        <c:axId val="14473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4732400"/>
        <c:crosses val="autoZero"/>
        <c:auto val="1"/>
        <c:lblAlgn val="ctr"/>
        <c:lblOffset val="100"/>
        <c:noMultiLvlLbl val="0"/>
      </c:catAx>
      <c:valAx>
        <c:axId val="144732400"/>
        <c:scaling>
          <c:orientation val="minMax"/>
          <c:max val="1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4730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Click to edit Master title style</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15.04.2021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15.04.2021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en-US"/>
              <a:t>Click to edit Master title style</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15.04.2021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_Titelfolie">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
        <p:nvSpPr>
          <p:cNvPr id="5" name="Text Box 13"/>
          <p:cNvSpPr txBox="1">
            <a:spLocks noChangeArrowheads="1"/>
          </p:cNvSpPr>
          <p:nvPr userDrawn="1"/>
        </p:nvSpPr>
        <p:spPr bwMode="auto">
          <a:xfrm>
            <a:off x="2757270" y="257175"/>
            <a:ext cx="1651000" cy="646331"/>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DE" sz="1200" dirty="0">
                <a:solidFill>
                  <a:srgbClr val="000000"/>
                </a:solidFill>
              </a:rPr>
              <a:t>Wiener Institut für Internationale Wirtschaftsvergleiche</a:t>
            </a:r>
            <a:endParaRPr lang="de-AT" sz="1200" dirty="0">
              <a:solidFill>
                <a:srgbClr val="000000"/>
              </a:solidFill>
            </a:endParaRPr>
          </a:p>
        </p:txBody>
      </p:sp>
      <p:sp>
        <p:nvSpPr>
          <p:cNvPr id="6" name="Text Box 14"/>
          <p:cNvSpPr txBox="1">
            <a:spLocks noChangeArrowheads="1"/>
          </p:cNvSpPr>
          <p:nvPr userDrawn="1"/>
        </p:nvSpPr>
        <p:spPr bwMode="auto">
          <a:xfrm>
            <a:off x="4991383" y="266700"/>
            <a:ext cx="1989137" cy="646331"/>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AT" sz="1200" dirty="0">
                <a:solidFill>
                  <a:srgbClr val="000000"/>
                </a:solidFill>
              </a:rPr>
              <a:t>The Vienna Institute </a:t>
            </a:r>
            <a:r>
              <a:rPr lang="de-AT" sz="1200" dirty="0" err="1">
                <a:solidFill>
                  <a:srgbClr val="000000"/>
                </a:solidFill>
              </a:rPr>
              <a:t>for</a:t>
            </a:r>
            <a:r>
              <a:rPr lang="de-AT" sz="1200" dirty="0">
                <a:solidFill>
                  <a:srgbClr val="000000"/>
                </a:solidFill>
              </a:rPr>
              <a:t> International </a:t>
            </a:r>
            <a:r>
              <a:rPr lang="de-AT" sz="1200" dirty="0" err="1">
                <a:solidFill>
                  <a:srgbClr val="000000"/>
                </a:solidFill>
              </a:rPr>
              <a:t>Economic</a:t>
            </a:r>
            <a:r>
              <a:rPr lang="de-AT" sz="1200" dirty="0">
                <a:solidFill>
                  <a:srgbClr val="000000"/>
                </a:solidFill>
              </a:rPr>
              <a:t> </a:t>
            </a:r>
            <a:r>
              <a:rPr lang="de-DE" sz="1200" dirty="0">
                <a:solidFill>
                  <a:srgbClr val="000000"/>
                </a:solidFill>
              </a:rPr>
              <a:t>Studies</a:t>
            </a:r>
            <a:endParaRPr lang="de-AT" sz="1200" dirty="0">
              <a:solidFill>
                <a:srgbClr val="000000"/>
              </a:solidFill>
            </a:endParaRPr>
          </a:p>
        </p:txBody>
      </p:sp>
      <p:sp>
        <p:nvSpPr>
          <p:cNvPr id="7" name="Text Box 29"/>
          <p:cNvSpPr txBox="1">
            <a:spLocks noChangeArrowheads="1"/>
          </p:cNvSpPr>
          <p:nvPr userDrawn="1"/>
        </p:nvSpPr>
        <p:spPr bwMode="auto">
          <a:xfrm>
            <a:off x="6514072" y="350838"/>
            <a:ext cx="2613025" cy="336550"/>
          </a:xfrm>
          <a:prstGeom prst="rect">
            <a:avLst/>
          </a:prstGeom>
          <a:noFill/>
          <a:ln w="9525" cap="sq">
            <a:noFill/>
            <a:miter lim="800000"/>
            <a:headEnd/>
            <a:tailEnd/>
          </a:ln>
          <a:effectLst/>
        </p:spPr>
        <p:txBody>
          <a:bodyPr>
            <a:spAutoFit/>
          </a:bodyPr>
          <a:lstStyle/>
          <a:p>
            <a:pPr algn="ctr" eaLnBrk="0" fontAlgn="base" hangingPunct="0">
              <a:spcBef>
                <a:spcPct val="50000"/>
              </a:spcBef>
              <a:spcAft>
                <a:spcPct val="0"/>
              </a:spcAft>
              <a:defRPr/>
            </a:pPr>
            <a:r>
              <a:rPr lang="de-DE" sz="1600" dirty="0">
                <a:solidFill>
                  <a:srgbClr val="000000"/>
                </a:solidFill>
              </a:rPr>
              <a:t>wiiw.ac.at</a:t>
            </a:r>
            <a:endParaRPr lang="de-AT" sz="1600" dirty="0">
              <a:solidFill>
                <a:srgbClr val="000000"/>
              </a:solidFill>
            </a:endParaRPr>
          </a:p>
        </p:txBody>
      </p:sp>
      <p:sp>
        <p:nvSpPr>
          <p:cNvPr id="9" name="Rectangle 3"/>
          <p:cNvSpPr>
            <a:spLocks noGrp="1" noChangeArrowheads="1"/>
          </p:cNvSpPr>
          <p:nvPr>
            <p:ph type="subTitle" sz="quarter" idx="1" hasCustomPrompt="1"/>
          </p:nvPr>
        </p:nvSpPr>
        <p:spPr>
          <a:xfrm>
            <a:off x="571311" y="4718303"/>
            <a:ext cx="7902130" cy="610040"/>
          </a:xfrm>
        </p:spPr>
        <p:txBody>
          <a:bodyPr lIns="92075" tIns="46038" rIns="92075" bIns="46038">
            <a:spAutoFit/>
          </a:bodyPr>
          <a:lstStyle>
            <a:lvl1pPr marL="0" indent="0">
              <a:buFont typeface="Wingdings" pitchFamily="2" charset="2"/>
              <a:buNone/>
              <a:tabLst/>
              <a:defRPr sz="2800">
                <a:solidFill>
                  <a:schemeClr val="tx1"/>
                </a:solidFill>
              </a:defRPr>
            </a:lvl1pPr>
          </a:lstStyle>
          <a:p>
            <a:r>
              <a:rPr lang="de-DE" dirty="0"/>
              <a:t>Name des Referenten</a:t>
            </a:r>
          </a:p>
        </p:txBody>
      </p:sp>
      <p:sp>
        <p:nvSpPr>
          <p:cNvPr id="10" name="Rectangle 21"/>
          <p:cNvSpPr>
            <a:spLocks noGrp="1" noChangeArrowheads="1"/>
          </p:cNvSpPr>
          <p:nvPr>
            <p:ph type="ctrTitle" sz="quarter" hasCustomPrompt="1"/>
          </p:nvPr>
        </p:nvSpPr>
        <p:spPr>
          <a:xfrm>
            <a:off x="578738" y="3462528"/>
            <a:ext cx="7906893" cy="1126462"/>
          </a:xfrm>
        </p:spPr>
        <p:txBody>
          <a:bodyPr anchor="ctr">
            <a:spAutoFit/>
          </a:bodyPr>
          <a:lstStyle>
            <a:lvl1pPr>
              <a:defRPr sz="2800">
                <a:solidFill>
                  <a:schemeClr val="tx1"/>
                </a:solidFill>
              </a:defRPr>
            </a:lvl1pPr>
          </a:lstStyle>
          <a:p>
            <a:r>
              <a:rPr lang="de-AT" dirty="0"/>
              <a:t>Titel des Vortrags</a:t>
            </a:r>
            <a:br>
              <a:rPr lang="de-AT" dirty="0"/>
            </a:br>
            <a:endParaRPr lang="de-AT" dirty="0"/>
          </a:p>
        </p:txBody>
      </p:sp>
      <p:sp>
        <p:nvSpPr>
          <p:cNvPr id="11" name="Textplatzhalter 14"/>
          <p:cNvSpPr>
            <a:spLocks noGrp="1"/>
          </p:cNvSpPr>
          <p:nvPr>
            <p:ph type="body" sz="quarter" idx="11" hasCustomPrompt="1"/>
          </p:nvPr>
        </p:nvSpPr>
        <p:spPr>
          <a:xfrm>
            <a:off x="572580" y="1681798"/>
            <a:ext cx="7900987" cy="535531"/>
          </a:xfrm>
        </p:spPr>
        <p:txBody>
          <a:bodyPr>
            <a:spAutoFit/>
          </a:bodyPr>
          <a:lstStyle>
            <a:lvl1pPr marL="0" indent="0">
              <a:buNone/>
              <a:tabLst/>
              <a:defRPr>
                <a:solidFill>
                  <a:schemeClr val="tx1"/>
                </a:solidFill>
              </a:defRPr>
            </a:lvl1pPr>
          </a:lstStyle>
          <a:p>
            <a:pPr lvl="0"/>
            <a:r>
              <a:rPr lang="de-DE" dirty="0"/>
              <a:t>Veranstaltungstitel</a:t>
            </a:r>
          </a:p>
        </p:txBody>
      </p:sp>
      <p:sp>
        <p:nvSpPr>
          <p:cNvPr id="12" name="Textplatzhalter 17"/>
          <p:cNvSpPr>
            <a:spLocks noGrp="1"/>
          </p:cNvSpPr>
          <p:nvPr>
            <p:ph type="body" sz="quarter" idx="12" hasCustomPrompt="1"/>
          </p:nvPr>
        </p:nvSpPr>
        <p:spPr>
          <a:xfrm>
            <a:off x="560832" y="2352675"/>
            <a:ext cx="7936992" cy="535531"/>
          </a:xfrm>
        </p:spPr>
        <p:txBody>
          <a:bodyPr>
            <a:spAutoFit/>
          </a:bodyPr>
          <a:lstStyle>
            <a:lvl1pPr marL="0" indent="0">
              <a:buFontTx/>
              <a:buNone/>
              <a:tabLst/>
              <a:defRPr>
                <a:solidFill>
                  <a:schemeClr val="tx1"/>
                </a:solidFill>
              </a:defRPr>
            </a:lvl1pPr>
          </a:lstStyle>
          <a:p>
            <a:pPr lvl="0"/>
            <a:r>
              <a:rPr lang="de-DE" dirty="0"/>
              <a:t>Datum</a:t>
            </a:r>
          </a:p>
        </p:txBody>
      </p:sp>
      <p:pic>
        <p:nvPicPr>
          <p:cNvPr id="13" name="Grafik 12" descr="wiiw logo.jpg"/>
          <p:cNvPicPr>
            <a:picLocks noChangeAspect="1"/>
          </p:cNvPicPr>
          <p:nvPr userDrawn="1"/>
        </p:nvPicPr>
        <p:blipFill>
          <a:blip r:embed="rId3" cstate="print"/>
          <a:stretch>
            <a:fillRect/>
          </a:stretch>
        </p:blipFill>
        <p:spPr>
          <a:xfrm>
            <a:off x="559265" y="246158"/>
            <a:ext cx="1440000" cy="592521"/>
          </a:xfrm>
          <a:prstGeom prst="rect">
            <a:avLst/>
          </a:prstGeom>
        </p:spPr>
      </p:pic>
    </p:spTree>
    <p:extLst>
      <p:ext uri="{BB962C8B-B14F-4D97-AF65-F5344CB8AC3E}">
        <p14:creationId xmlns:p14="http://schemas.microsoft.com/office/powerpoint/2010/main" val="3545407417"/>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foli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515249" y="1951038"/>
            <a:ext cx="8047038" cy="423068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2"/>
          <p:cNvSpPr>
            <a:spLocks noGrp="1"/>
          </p:cNvSpPr>
          <p:nvPr>
            <p:ph idx="10" hasCustomPrompt="1"/>
          </p:nvPr>
        </p:nvSpPr>
        <p:spPr>
          <a:xfrm>
            <a:off x="537676" y="6260085"/>
            <a:ext cx="6518732" cy="374078"/>
          </a:xfrm>
        </p:spPr>
        <p:txBody>
          <a:bodyPr anchor="b" anchorCtr="0"/>
          <a:lstStyle>
            <a:lvl1pPr marL="0" indent="0">
              <a:buNone/>
              <a:tabLst/>
              <a:defRPr sz="1200" baseline="0">
                <a:solidFill>
                  <a:srgbClr val="000000"/>
                </a:solidFill>
              </a:defRPr>
            </a:lvl1pPr>
          </a:lstStyle>
          <a:p>
            <a:pPr lvl="0"/>
            <a:r>
              <a:rPr lang="de-DE" dirty="0"/>
              <a:t>Quelle oder Bemerkungstext </a:t>
            </a:r>
          </a:p>
        </p:txBody>
      </p:sp>
      <p:sp>
        <p:nvSpPr>
          <p:cNvPr id="7" name="Rectangle 13"/>
          <p:cNvSpPr>
            <a:spLocks noGrp="1" noChangeArrowheads="1"/>
          </p:cNvSpPr>
          <p:nvPr>
            <p:ph type="title"/>
          </p:nvPr>
        </p:nvSpPr>
        <p:spPr bwMode="auto">
          <a:xfrm>
            <a:off x="516446" y="804863"/>
            <a:ext cx="8042338" cy="978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de-DE"/>
              <a:t>Titelmasterformat durch Klicken bearbeiten</a:t>
            </a:r>
            <a:endParaRPr lang="de-DE" dirty="0"/>
          </a:p>
        </p:txBody>
      </p:sp>
    </p:spTree>
    <p:extLst>
      <p:ext uri="{BB962C8B-B14F-4D97-AF65-F5344CB8AC3E}">
        <p14:creationId xmlns:p14="http://schemas.microsoft.com/office/powerpoint/2010/main" val="1698135153"/>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573464"/>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el und Diagramm">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3" name="Diagrammplatzhalter 2"/>
          <p:cNvSpPr>
            <a:spLocks noGrp="1"/>
          </p:cNvSpPr>
          <p:nvPr>
            <p:ph type="chart" idx="1"/>
          </p:nvPr>
        </p:nvSpPr>
        <p:spPr>
          <a:xfrm>
            <a:off x="548640" y="2560320"/>
            <a:ext cx="8034528" cy="3560064"/>
          </a:xfrm>
        </p:spPr>
        <p:txBody>
          <a:bodyPr/>
          <a:lstStyle>
            <a:lvl1pPr marL="0" indent="0">
              <a:buNone/>
              <a:tabLst/>
              <a:defRPr/>
            </a:lvl1pPr>
          </a:lstStyle>
          <a:p>
            <a:pPr lvl="0"/>
            <a:r>
              <a:rPr lang="de-DE" noProof="0"/>
              <a:t>Diagramm durch Klicken auf Symbol hinzufügen</a:t>
            </a:r>
            <a:endParaRPr lang="en-US" noProof="0" dirty="0"/>
          </a:p>
        </p:txBody>
      </p:sp>
      <p:sp>
        <p:nvSpPr>
          <p:cNvPr id="11"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5"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extLst>
      <p:ext uri="{BB962C8B-B14F-4D97-AF65-F5344CB8AC3E}">
        <p14:creationId xmlns:p14="http://schemas.microsoft.com/office/powerpoint/2010/main" val="1346574513"/>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el und Diagramm">
    <p:spTree>
      <p:nvGrpSpPr>
        <p:cNvPr id="1" name=""/>
        <p:cNvGrpSpPr/>
        <p:nvPr/>
      </p:nvGrpSpPr>
      <p:grpSpPr>
        <a:xfrm>
          <a:off x="0" y="0"/>
          <a:ext cx="0" cy="0"/>
          <a:chOff x="0" y="0"/>
          <a:chExt cx="0" cy="0"/>
        </a:xfrm>
      </p:grpSpPr>
      <p:sp>
        <p:nvSpPr>
          <p:cNvPr id="6"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9"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0"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
        <p:nvSpPr>
          <p:cNvPr id="5" name="Rechteck 4"/>
          <p:cNvSpPr/>
          <p:nvPr userDrawn="1"/>
        </p:nvSpPr>
        <p:spPr bwMode="auto">
          <a:xfrm>
            <a:off x="539552" y="2492896"/>
            <a:ext cx="7920000" cy="3600000"/>
          </a:xfrm>
          <a:prstGeom prst="rect">
            <a:avLst/>
          </a:prstGeom>
          <a:solidFill>
            <a:schemeClr val="accent1"/>
          </a:solidFill>
          <a:ln w="9525" cap="sq"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kumimoji="1" lang="en-GB" sz="2400">
              <a:solidFill>
                <a:srgbClr val="808080"/>
              </a:solidFill>
            </a:endParaRPr>
          </a:p>
        </p:txBody>
      </p:sp>
    </p:spTree>
    <p:extLst>
      <p:ext uri="{BB962C8B-B14F-4D97-AF65-F5344CB8AC3E}">
        <p14:creationId xmlns:p14="http://schemas.microsoft.com/office/powerpoint/2010/main" val="3809992983"/>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elfolie">
    <p:spTree>
      <p:nvGrpSpPr>
        <p:cNvPr id="1" name=""/>
        <p:cNvGrpSpPr/>
        <p:nvPr/>
      </p:nvGrpSpPr>
      <p:grpSpPr>
        <a:xfrm>
          <a:off x="0" y="0"/>
          <a:ext cx="0" cy="0"/>
          <a:chOff x="0" y="0"/>
          <a:chExt cx="0" cy="0"/>
        </a:xfrm>
      </p:grpSpPr>
      <p:pic>
        <p:nvPicPr>
          <p:cNvPr id="19" name="Grafik 18" descr="wiiw logo.jpg"/>
          <p:cNvPicPr>
            <a:picLocks noChangeAspect="1"/>
          </p:cNvPicPr>
          <p:nvPr userDrawn="1"/>
        </p:nvPicPr>
        <p:blipFill>
          <a:blip r:embed="rId2" cstate="print"/>
          <a:stretch>
            <a:fillRect/>
          </a:stretch>
        </p:blipFill>
        <p:spPr>
          <a:xfrm>
            <a:off x="559265" y="246158"/>
            <a:ext cx="1440000" cy="592521"/>
          </a:xfrm>
          <a:prstGeom prst="rect">
            <a:avLst/>
          </a:prstGeom>
        </p:spPr>
      </p:pic>
      <p:pic>
        <p:nvPicPr>
          <p:cNvPr id="8" name="Picture 2"/>
          <p:cNvPicPr>
            <a:picLocks noChangeAspect="1" noChangeArrowheads="1"/>
          </p:cNvPicPr>
          <p:nvPr userDrawn="1"/>
        </p:nvPicPr>
        <p:blipFill>
          <a:blip r:embed="rId3"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Tree>
    <p:extLst>
      <p:ext uri="{BB962C8B-B14F-4D97-AF65-F5344CB8AC3E}">
        <p14:creationId xmlns:p14="http://schemas.microsoft.com/office/powerpoint/2010/main" val="1819135296"/>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_Titelfolie">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
        <p:nvSpPr>
          <p:cNvPr id="5" name="Text Box 13"/>
          <p:cNvSpPr txBox="1">
            <a:spLocks noChangeArrowheads="1"/>
          </p:cNvSpPr>
          <p:nvPr userDrawn="1"/>
        </p:nvSpPr>
        <p:spPr bwMode="auto">
          <a:xfrm>
            <a:off x="2757270" y="257175"/>
            <a:ext cx="1651000" cy="646331"/>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DE" sz="1200" dirty="0">
                <a:solidFill>
                  <a:srgbClr val="000000"/>
                </a:solidFill>
              </a:rPr>
              <a:t>Wiener Institut für Internationale Wirtschaftsvergleiche</a:t>
            </a:r>
            <a:endParaRPr lang="de-AT" sz="1200" dirty="0">
              <a:solidFill>
                <a:srgbClr val="000000"/>
              </a:solidFill>
            </a:endParaRPr>
          </a:p>
        </p:txBody>
      </p:sp>
      <p:sp>
        <p:nvSpPr>
          <p:cNvPr id="6" name="Text Box 14"/>
          <p:cNvSpPr txBox="1">
            <a:spLocks noChangeArrowheads="1"/>
          </p:cNvSpPr>
          <p:nvPr userDrawn="1"/>
        </p:nvSpPr>
        <p:spPr bwMode="auto">
          <a:xfrm>
            <a:off x="4991383" y="266700"/>
            <a:ext cx="1989137" cy="646331"/>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AT" sz="1200" dirty="0">
                <a:solidFill>
                  <a:srgbClr val="000000"/>
                </a:solidFill>
              </a:rPr>
              <a:t>The Vienna Institute </a:t>
            </a:r>
            <a:r>
              <a:rPr lang="de-AT" sz="1200" dirty="0" err="1">
                <a:solidFill>
                  <a:srgbClr val="000000"/>
                </a:solidFill>
              </a:rPr>
              <a:t>for</a:t>
            </a:r>
            <a:r>
              <a:rPr lang="de-AT" sz="1200" dirty="0">
                <a:solidFill>
                  <a:srgbClr val="000000"/>
                </a:solidFill>
              </a:rPr>
              <a:t> International </a:t>
            </a:r>
            <a:r>
              <a:rPr lang="de-AT" sz="1200" dirty="0" err="1">
                <a:solidFill>
                  <a:srgbClr val="000000"/>
                </a:solidFill>
              </a:rPr>
              <a:t>Economic</a:t>
            </a:r>
            <a:r>
              <a:rPr lang="de-AT" sz="1200" dirty="0">
                <a:solidFill>
                  <a:srgbClr val="000000"/>
                </a:solidFill>
              </a:rPr>
              <a:t> </a:t>
            </a:r>
            <a:r>
              <a:rPr lang="de-DE" sz="1200" dirty="0">
                <a:solidFill>
                  <a:srgbClr val="000000"/>
                </a:solidFill>
              </a:rPr>
              <a:t>Studies</a:t>
            </a:r>
            <a:endParaRPr lang="de-AT" sz="1200" dirty="0">
              <a:solidFill>
                <a:srgbClr val="000000"/>
              </a:solidFill>
            </a:endParaRPr>
          </a:p>
        </p:txBody>
      </p:sp>
      <p:sp>
        <p:nvSpPr>
          <p:cNvPr id="7" name="Text Box 29"/>
          <p:cNvSpPr txBox="1">
            <a:spLocks noChangeArrowheads="1"/>
          </p:cNvSpPr>
          <p:nvPr userDrawn="1"/>
        </p:nvSpPr>
        <p:spPr bwMode="auto">
          <a:xfrm>
            <a:off x="6514072" y="350838"/>
            <a:ext cx="2613025" cy="336550"/>
          </a:xfrm>
          <a:prstGeom prst="rect">
            <a:avLst/>
          </a:prstGeom>
          <a:noFill/>
          <a:ln w="9525" cap="sq">
            <a:noFill/>
            <a:miter lim="800000"/>
            <a:headEnd/>
            <a:tailEnd/>
          </a:ln>
          <a:effectLst/>
        </p:spPr>
        <p:txBody>
          <a:bodyPr>
            <a:spAutoFit/>
          </a:bodyPr>
          <a:lstStyle/>
          <a:p>
            <a:pPr algn="ctr" eaLnBrk="0" fontAlgn="base" hangingPunct="0">
              <a:spcBef>
                <a:spcPct val="50000"/>
              </a:spcBef>
              <a:spcAft>
                <a:spcPct val="0"/>
              </a:spcAft>
              <a:defRPr/>
            </a:pPr>
            <a:r>
              <a:rPr lang="de-DE" sz="1600" dirty="0">
                <a:solidFill>
                  <a:srgbClr val="000000"/>
                </a:solidFill>
              </a:rPr>
              <a:t>wiiw.ac.at</a:t>
            </a:r>
            <a:endParaRPr lang="de-AT" sz="1600" dirty="0">
              <a:solidFill>
                <a:srgbClr val="000000"/>
              </a:solidFill>
            </a:endParaRPr>
          </a:p>
        </p:txBody>
      </p:sp>
      <p:sp>
        <p:nvSpPr>
          <p:cNvPr id="9" name="Rectangle 3"/>
          <p:cNvSpPr>
            <a:spLocks noGrp="1" noChangeArrowheads="1"/>
          </p:cNvSpPr>
          <p:nvPr>
            <p:ph type="subTitle" sz="quarter" idx="1" hasCustomPrompt="1"/>
          </p:nvPr>
        </p:nvSpPr>
        <p:spPr>
          <a:xfrm>
            <a:off x="571311" y="4718303"/>
            <a:ext cx="7902130" cy="610040"/>
          </a:xfrm>
        </p:spPr>
        <p:txBody>
          <a:bodyPr lIns="92075" tIns="46038" rIns="92075" bIns="46038">
            <a:spAutoFit/>
          </a:bodyPr>
          <a:lstStyle>
            <a:lvl1pPr marL="0" indent="0">
              <a:buFont typeface="Wingdings" pitchFamily="2" charset="2"/>
              <a:buNone/>
              <a:tabLst/>
              <a:defRPr sz="2800">
                <a:solidFill>
                  <a:schemeClr val="tx1"/>
                </a:solidFill>
              </a:defRPr>
            </a:lvl1pPr>
          </a:lstStyle>
          <a:p>
            <a:r>
              <a:rPr lang="de-DE" dirty="0"/>
              <a:t>Name des Referenten</a:t>
            </a:r>
          </a:p>
        </p:txBody>
      </p:sp>
      <p:sp>
        <p:nvSpPr>
          <p:cNvPr id="10" name="Rectangle 21"/>
          <p:cNvSpPr>
            <a:spLocks noGrp="1" noChangeArrowheads="1"/>
          </p:cNvSpPr>
          <p:nvPr>
            <p:ph type="ctrTitle" sz="quarter" hasCustomPrompt="1"/>
          </p:nvPr>
        </p:nvSpPr>
        <p:spPr>
          <a:xfrm>
            <a:off x="578738" y="3462528"/>
            <a:ext cx="7906893" cy="1126462"/>
          </a:xfrm>
        </p:spPr>
        <p:txBody>
          <a:bodyPr anchor="ctr">
            <a:spAutoFit/>
          </a:bodyPr>
          <a:lstStyle>
            <a:lvl1pPr>
              <a:defRPr sz="2800">
                <a:solidFill>
                  <a:schemeClr val="tx1"/>
                </a:solidFill>
              </a:defRPr>
            </a:lvl1pPr>
          </a:lstStyle>
          <a:p>
            <a:r>
              <a:rPr lang="de-AT" dirty="0"/>
              <a:t>Titel des Vortrags</a:t>
            </a:r>
            <a:br>
              <a:rPr lang="de-AT" dirty="0"/>
            </a:br>
            <a:endParaRPr lang="de-AT" dirty="0"/>
          </a:p>
        </p:txBody>
      </p:sp>
      <p:sp>
        <p:nvSpPr>
          <p:cNvPr id="11" name="Textplatzhalter 14"/>
          <p:cNvSpPr>
            <a:spLocks noGrp="1"/>
          </p:cNvSpPr>
          <p:nvPr>
            <p:ph type="body" sz="quarter" idx="11" hasCustomPrompt="1"/>
          </p:nvPr>
        </p:nvSpPr>
        <p:spPr>
          <a:xfrm>
            <a:off x="572580" y="1681798"/>
            <a:ext cx="7900987" cy="535531"/>
          </a:xfrm>
        </p:spPr>
        <p:txBody>
          <a:bodyPr>
            <a:spAutoFit/>
          </a:bodyPr>
          <a:lstStyle>
            <a:lvl1pPr marL="0" indent="0">
              <a:buNone/>
              <a:tabLst/>
              <a:defRPr>
                <a:solidFill>
                  <a:schemeClr val="tx1"/>
                </a:solidFill>
              </a:defRPr>
            </a:lvl1pPr>
          </a:lstStyle>
          <a:p>
            <a:pPr lvl="0"/>
            <a:r>
              <a:rPr lang="de-DE" dirty="0"/>
              <a:t>Veranstaltungstitel</a:t>
            </a:r>
          </a:p>
        </p:txBody>
      </p:sp>
      <p:sp>
        <p:nvSpPr>
          <p:cNvPr id="12" name="Textplatzhalter 17"/>
          <p:cNvSpPr>
            <a:spLocks noGrp="1"/>
          </p:cNvSpPr>
          <p:nvPr>
            <p:ph type="body" sz="quarter" idx="12" hasCustomPrompt="1"/>
          </p:nvPr>
        </p:nvSpPr>
        <p:spPr>
          <a:xfrm>
            <a:off x="560832" y="2352675"/>
            <a:ext cx="7936992" cy="535531"/>
          </a:xfrm>
        </p:spPr>
        <p:txBody>
          <a:bodyPr>
            <a:spAutoFit/>
          </a:bodyPr>
          <a:lstStyle>
            <a:lvl1pPr marL="0" indent="0">
              <a:buFontTx/>
              <a:buNone/>
              <a:tabLst/>
              <a:defRPr>
                <a:solidFill>
                  <a:schemeClr val="tx1"/>
                </a:solidFill>
              </a:defRPr>
            </a:lvl1pPr>
          </a:lstStyle>
          <a:p>
            <a:pPr lvl="0"/>
            <a:r>
              <a:rPr lang="de-DE" dirty="0"/>
              <a:t>Datum</a:t>
            </a:r>
          </a:p>
        </p:txBody>
      </p:sp>
      <p:pic>
        <p:nvPicPr>
          <p:cNvPr id="13" name="Grafik 12" descr="wiiw logo.jpg"/>
          <p:cNvPicPr>
            <a:picLocks noChangeAspect="1"/>
          </p:cNvPicPr>
          <p:nvPr userDrawn="1"/>
        </p:nvPicPr>
        <p:blipFill>
          <a:blip r:embed="rId3" cstate="print"/>
          <a:stretch>
            <a:fillRect/>
          </a:stretch>
        </p:blipFill>
        <p:spPr>
          <a:xfrm>
            <a:off x="559265" y="246158"/>
            <a:ext cx="1440000" cy="592521"/>
          </a:xfrm>
          <a:prstGeom prst="rect">
            <a:avLst/>
          </a:prstGeom>
        </p:spPr>
      </p:pic>
    </p:spTree>
    <p:extLst>
      <p:ext uri="{BB962C8B-B14F-4D97-AF65-F5344CB8AC3E}">
        <p14:creationId xmlns:p14="http://schemas.microsoft.com/office/powerpoint/2010/main" val="2447035114"/>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extfoli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515249" y="1951038"/>
            <a:ext cx="8047038" cy="423068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2"/>
          <p:cNvSpPr>
            <a:spLocks noGrp="1"/>
          </p:cNvSpPr>
          <p:nvPr>
            <p:ph idx="10" hasCustomPrompt="1"/>
          </p:nvPr>
        </p:nvSpPr>
        <p:spPr>
          <a:xfrm>
            <a:off x="537676" y="6260085"/>
            <a:ext cx="6518732" cy="374078"/>
          </a:xfrm>
        </p:spPr>
        <p:txBody>
          <a:bodyPr anchor="b" anchorCtr="0"/>
          <a:lstStyle>
            <a:lvl1pPr marL="0" indent="0">
              <a:buNone/>
              <a:tabLst/>
              <a:defRPr sz="1200" baseline="0">
                <a:solidFill>
                  <a:srgbClr val="000000"/>
                </a:solidFill>
              </a:defRPr>
            </a:lvl1pPr>
          </a:lstStyle>
          <a:p>
            <a:pPr lvl="0"/>
            <a:r>
              <a:rPr lang="de-DE" dirty="0"/>
              <a:t>Quelle oder Bemerkungstext </a:t>
            </a:r>
          </a:p>
        </p:txBody>
      </p:sp>
      <p:sp>
        <p:nvSpPr>
          <p:cNvPr id="7" name="Rectangle 13"/>
          <p:cNvSpPr>
            <a:spLocks noGrp="1" noChangeArrowheads="1"/>
          </p:cNvSpPr>
          <p:nvPr>
            <p:ph type="title"/>
          </p:nvPr>
        </p:nvSpPr>
        <p:spPr bwMode="auto">
          <a:xfrm>
            <a:off x="516446" y="804863"/>
            <a:ext cx="8042338" cy="978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de-DE"/>
              <a:t>Titelmasterformat durch Klicken bearbeiten</a:t>
            </a:r>
            <a:endParaRPr lang="de-DE" dirty="0"/>
          </a:p>
        </p:txBody>
      </p:sp>
    </p:spTree>
    <p:extLst>
      <p:ext uri="{BB962C8B-B14F-4D97-AF65-F5344CB8AC3E}">
        <p14:creationId xmlns:p14="http://schemas.microsoft.com/office/powerpoint/2010/main" val="44859238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Inhaltsplatzhalt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15.04.2021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el und Diagramm">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3" name="Diagrammplatzhalter 2"/>
          <p:cNvSpPr>
            <a:spLocks noGrp="1"/>
          </p:cNvSpPr>
          <p:nvPr>
            <p:ph type="chart" idx="1"/>
          </p:nvPr>
        </p:nvSpPr>
        <p:spPr>
          <a:xfrm>
            <a:off x="548640" y="2560320"/>
            <a:ext cx="8034528" cy="3560064"/>
          </a:xfrm>
        </p:spPr>
        <p:txBody>
          <a:bodyPr/>
          <a:lstStyle>
            <a:lvl1pPr marL="0" indent="0">
              <a:buNone/>
              <a:tabLst/>
              <a:defRPr/>
            </a:lvl1pPr>
          </a:lstStyle>
          <a:p>
            <a:pPr lvl="0"/>
            <a:r>
              <a:rPr lang="de-DE" noProof="0"/>
              <a:t>Diagramm durch Klicken auf Symbol hinzufügen</a:t>
            </a:r>
            <a:endParaRPr lang="en-US" noProof="0" dirty="0"/>
          </a:p>
        </p:txBody>
      </p:sp>
      <p:sp>
        <p:nvSpPr>
          <p:cNvPr id="11"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5"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extLst>
      <p:ext uri="{BB962C8B-B14F-4D97-AF65-F5344CB8AC3E}">
        <p14:creationId xmlns:p14="http://schemas.microsoft.com/office/powerpoint/2010/main" val="2413985625"/>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Titel und Diagramm">
    <p:spTree>
      <p:nvGrpSpPr>
        <p:cNvPr id="1" name=""/>
        <p:cNvGrpSpPr/>
        <p:nvPr/>
      </p:nvGrpSpPr>
      <p:grpSpPr>
        <a:xfrm>
          <a:off x="0" y="0"/>
          <a:ext cx="0" cy="0"/>
          <a:chOff x="0" y="0"/>
          <a:chExt cx="0" cy="0"/>
        </a:xfrm>
      </p:grpSpPr>
      <p:sp>
        <p:nvSpPr>
          <p:cNvPr id="6"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9"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0"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extLst>
      <p:ext uri="{BB962C8B-B14F-4D97-AF65-F5344CB8AC3E}">
        <p14:creationId xmlns:p14="http://schemas.microsoft.com/office/powerpoint/2010/main" val="442996612"/>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de-DE"/>
              <a:t>Titelmasterformat durch Klicken bearbeiten</a:t>
            </a:r>
            <a:endParaRPr lang="de-DE" dirty="0"/>
          </a:p>
        </p:txBody>
      </p:sp>
    </p:spTree>
    <p:extLst>
      <p:ext uri="{BB962C8B-B14F-4D97-AF65-F5344CB8AC3E}">
        <p14:creationId xmlns:p14="http://schemas.microsoft.com/office/powerpoint/2010/main" val="245138078"/>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Titelfoli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Tree>
    <p:extLst>
      <p:ext uri="{BB962C8B-B14F-4D97-AF65-F5344CB8AC3E}">
        <p14:creationId xmlns:p14="http://schemas.microsoft.com/office/powerpoint/2010/main" val="3486165477"/>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pic>
        <p:nvPicPr>
          <p:cNvPr id="10" name="Grafik 55" descr="Background new.jpg"/>
          <p:cNvPicPr>
            <a:picLocks noChangeAspect="1"/>
          </p:cNvPicPr>
          <p:nvPr userDrawn="1"/>
        </p:nvPicPr>
        <p:blipFill>
          <a:blip r:embed="rId2" cstate="print"/>
          <a:srcRect/>
          <a:stretch>
            <a:fillRect/>
          </a:stretch>
        </p:blipFill>
        <p:spPr bwMode="auto">
          <a:xfrm>
            <a:off x="0" y="1158240"/>
            <a:ext cx="9144000" cy="5699760"/>
          </a:xfrm>
          <a:prstGeom prst="rect">
            <a:avLst/>
          </a:prstGeom>
          <a:noFill/>
          <a:ln w="9525">
            <a:noFill/>
            <a:miter lim="800000"/>
            <a:headEnd/>
            <a:tailEnd/>
          </a:ln>
        </p:spPr>
      </p:pic>
      <p:sp>
        <p:nvSpPr>
          <p:cNvPr id="7" name="Text Box 13"/>
          <p:cNvSpPr txBox="1">
            <a:spLocks noChangeArrowheads="1"/>
          </p:cNvSpPr>
          <p:nvPr/>
        </p:nvSpPr>
        <p:spPr bwMode="auto">
          <a:xfrm>
            <a:off x="2698750" y="257175"/>
            <a:ext cx="1651000" cy="646331"/>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DE" sz="1200" dirty="0">
                <a:solidFill>
                  <a:srgbClr val="000000"/>
                </a:solidFill>
              </a:rPr>
              <a:t>Wiener Institut für Internationale Wirtschaftsvergleiche</a:t>
            </a:r>
            <a:endParaRPr lang="de-AT" sz="1200" dirty="0">
              <a:solidFill>
                <a:srgbClr val="000000"/>
              </a:solidFill>
            </a:endParaRPr>
          </a:p>
        </p:txBody>
      </p:sp>
      <p:sp>
        <p:nvSpPr>
          <p:cNvPr id="8" name="Text Box 14"/>
          <p:cNvSpPr txBox="1">
            <a:spLocks noChangeArrowheads="1"/>
          </p:cNvSpPr>
          <p:nvPr/>
        </p:nvSpPr>
        <p:spPr bwMode="auto">
          <a:xfrm>
            <a:off x="4640263" y="266700"/>
            <a:ext cx="1989137" cy="646331"/>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AT" sz="1200" dirty="0">
                <a:solidFill>
                  <a:srgbClr val="000000"/>
                </a:solidFill>
              </a:rPr>
              <a:t>The Vienna Institute </a:t>
            </a:r>
            <a:r>
              <a:rPr lang="de-AT" sz="1200" dirty="0" err="1">
                <a:solidFill>
                  <a:srgbClr val="000000"/>
                </a:solidFill>
              </a:rPr>
              <a:t>for</a:t>
            </a:r>
            <a:r>
              <a:rPr lang="de-AT" sz="1200" dirty="0">
                <a:solidFill>
                  <a:srgbClr val="000000"/>
                </a:solidFill>
              </a:rPr>
              <a:t> International </a:t>
            </a:r>
            <a:r>
              <a:rPr lang="de-AT" sz="1200" dirty="0" err="1">
                <a:solidFill>
                  <a:srgbClr val="000000"/>
                </a:solidFill>
              </a:rPr>
              <a:t>Economic</a:t>
            </a:r>
            <a:r>
              <a:rPr lang="de-AT" sz="1200" dirty="0">
                <a:solidFill>
                  <a:srgbClr val="000000"/>
                </a:solidFill>
              </a:rPr>
              <a:t> </a:t>
            </a:r>
            <a:r>
              <a:rPr lang="de-DE" sz="1200" dirty="0">
                <a:solidFill>
                  <a:srgbClr val="000000"/>
                </a:solidFill>
              </a:rPr>
              <a:t>Studies</a:t>
            </a:r>
            <a:endParaRPr lang="de-AT" sz="1200" dirty="0">
              <a:solidFill>
                <a:srgbClr val="000000"/>
              </a:solidFill>
            </a:endParaRPr>
          </a:p>
        </p:txBody>
      </p:sp>
      <p:sp>
        <p:nvSpPr>
          <p:cNvPr id="9" name="Text Box 29"/>
          <p:cNvSpPr txBox="1">
            <a:spLocks noChangeArrowheads="1"/>
          </p:cNvSpPr>
          <p:nvPr userDrawn="1"/>
        </p:nvSpPr>
        <p:spPr bwMode="auto">
          <a:xfrm>
            <a:off x="7004177" y="350838"/>
            <a:ext cx="2613025" cy="336550"/>
          </a:xfrm>
          <a:prstGeom prst="rect">
            <a:avLst/>
          </a:prstGeom>
          <a:noFill/>
          <a:ln w="9525" cap="sq">
            <a:noFill/>
            <a:miter lim="800000"/>
            <a:headEnd/>
            <a:tailEnd/>
          </a:ln>
          <a:effectLst/>
        </p:spPr>
        <p:txBody>
          <a:bodyPr>
            <a:spAutoFit/>
          </a:bodyPr>
          <a:lstStyle/>
          <a:p>
            <a:pPr eaLnBrk="0" fontAlgn="base" hangingPunct="0">
              <a:spcBef>
                <a:spcPct val="50000"/>
              </a:spcBef>
              <a:spcAft>
                <a:spcPct val="0"/>
              </a:spcAft>
              <a:defRPr/>
            </a:pPr>
            <a:r>
              <a:rPr lang="de-DE" sz="1600" dirty="0">
                <a:solidFill>
                  <a:srgbClr val="000000"/>
                </a:solidFill>
              </a:rPr>
              <a:t>www.wiiw.ac.at</a:t>
            </a:r>
            <a:endParaRPr lang="de-AT" sz="1600" dirty="0">
              <a:solidFill>
                <a:srgbClr val="000000"/>
              </a:solidFill>
            </a:endParaRPr>
          </a:p>
        </p:txBody>
      </p:sp>
      <p:sp>
        <p:nvSpPr>
          <p:cNvPr id="17411" name="Rectangle 3"/>
          <p:cNvSpPr>
            <a:spLocks noGrp="1" noChangeArrowheads="1"/>
          </p:cNvSpPr>
          <p:nvPr>
            <p:ph type="subTitle" sz="quarter" idx="1" hasCustomPrompt="1"/>
          </p:nvPr>
        </p:nvSpPr>
        <p:spPr>
          <a:xfrm>
            <a:off x="571311" y="4718303"/>
            <a:ext cx="7902130" cy="610040"/>
          </a:xfrm>
        </p:spPr>
        <p:txBody>
          <a:bodyPr lIns="92075" tIns="46038" rIns="92075" bIns="46038">
            <a:spAutoFit/>
          </a:bodyPr>
          <a:lstStyle>
            <a:lvl1pPr marL="0" indent="0">
              <a:buFont typeface="Wingdings" pitchFamily="2" charset="2"/>
              <a:buNone/>
              <a:tabLst/>
              <a:defRPr sz="2800">
                <a:solidFill>
                  <a:schemeClr val="tx1"/>
                </a:solidFill>
              </a:defRPr>
            </a:lvl1pPr>
          </a:lstStyle>
          <a:p>
            <a:r>
              <a:rPr lang="de-DE" dirty="0"/>
              <a:t>Name des Referenten</a:t>
            </a:r>
          </a:p>
        </p:txBody>
      </p:sp>
      <p:sp>
        <p:nvSpPr>
          <p:cNvPr id="17429" name="Rectangle 21"/>
          <p:cNvSpPr>
            <a:spLocks noGrp="1" noChangeArrowheads="1"/>
          </p:cNvSpPr>
          <p:nvPr>
            <p:ph type="ctrTitle" sz="quarter" hasCustomPrompt="1"/>
          </p:nvPr>
        </p:nvSpPr>
        <p:spPr>
          <a:xfrm>
            <a:off x="578738" y="3462528"/>
            <a:ext cx="7906893" cy="1126462"/>
          </a:xfrm>
        </p:spPr>
        <p:txBody>
          <a:bodyPr anchor="ctr">
            <a:spAutoFit/>
          </a:bodyPr>
          <a:lstStyle>
            <a:lvl1pPr>
              <a:defRPr sz="2800">
                <a:solidFill>
                  <a:schemeClr val="tx1"/>
                </a:solidFill>
              </a:defRPr>
            </a:lvl1pPr>
          </a:lstStyle>
          <a:p>
            <a:r>
              <a:rPr lang="de-AT" dirty="0"/>
              <a:t>Titel des Vortrags</a:t>
            </a:r>
            <a:br>
              <a:rPr lang="de-AT" dirty="0"/>
            </a:br>
            <a:endParaRPr lang="de-AT" dirty="0"/>
          </a:p>
        </p:txBody>
      </p:sp>
      <p:sp>
        <p:nvSpPr>
          <p:cNvPr id="15" name="Textplatzhalter 14"/>
          <p:cNvSpPr>
            <a:spLocks noGrp="1"/>
          </p:cNvSpPr>
          <p:nvPr>
            <p:ph type="body" sz="quarter" idx="11" hasCustomPrompt="1"/>
          </p:nvPr>
        </p:nvSpPr>
        <p:spPr>
          <a:xfrm>
            <a:off x="572580" y="1681798"/>
            <a:ext cx="7900987" cy="535531"/>
          </a:xfrm>
        </p:spPr>
        <p:txBody>
          <a:bodyPr>
            <a:spAutoFit/>
          </a:bodyPr>
          <a:lstStyle>
            <a:lvl1pPr marL="0" indent="0">
              <a:buNone/>
              <a:tabLst/>
              <a:defRPr>
                <a:solidFill>
                  <a:schemeClr val="tx1"/>
                </a:solidFill>
              </a:defRPr>
            </a:lvl1pPr>
          </a:lstStyle>
          <a:p>
            <a:pPr lvl="0"/>
            <a:r>
              <a:rPr lang="de-DE" dirty="0"/>
              <a:t>Veranstaltungstitel</a:t>
            </a:r>
          </a:p>
        </p:txBody>
      </p:sp>
      <p:sp>
        <p:nvSpPr>
          <p:cNvPr id="18" name="Textplatzhalter 17"/>
          <p:cNvSpPr>
            <a:spLocks noGrp="1"/>
          </p:cNvSpPr>
          <p:nvPr>
            <p:ph type="body" sz="quarter" idx="12" hasCustomPrompt="1"/>
          </p:nvPr>
        </p:nvSpPr>
        <p:spPr>
          <a:xfrm>
            <a:off x="560832" y="2352675"/>
            <a:ext cx="7936992" cy="535531"/>
          </a:xfrm>
        </p:spPr>
        <p:txBody>
          <a:bodyPr>
            <a:spAutoFit/>
          </a:bodyPr>
          <a:lstStyle>
            <a:lvl1pPr marL="0" indent="0">
              <a:buFontTx/>
              <a:buNone/>
              <a:tabLst/>
              <a:defRPr>
                <a:solidFill>
                  <a:schemeClr val="tx1"/>
                </a:solidFill>
              </a:defRPr>
            </a:lvl1pPr>
          </a:lstStyle>
          <a:p>
            <a:pPr lvl="0"/>
            <a:r>
              <a:rPr lang="de-DE" dirty="0"/>
              <a:t>Datum</a:t>
            </a:r>
          </a:p>
        </p:txBody>
      </p:sp>
    </p:spTree>
    <p:extLst>
      <p:ext uri="{BB962C8B-B14F-4D97-AF65-F5344CB8AC3E}">
        <p14:creationId xmlns:p14="http://schemas.microsoft.com/office/powerpoint/2010/main" val="2570863768"/>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umsplatzhalter 3"/>
          <p:cNvSpPr>
            <a:spLocks noGrp="1"/>
          </p:cNvSpPr>
          <p:nvPr>
            <p:ph type="dt" sz="half" idx="10"/>
          </p:nvPr>
        </p:nvSpPr>
        <p:spPr/>
        <p:txBody>
          <a:bodyPr/>
          <a:lstStyle/>
          <a:p>
            <a:fld id="{1BA50D42-C9CD-4801-B293-61D1F53EC57E}" type="datetimeFigureOut">
              <a:rPr lang="de-DE" smtClean="0"/>
              <a:t>15.04.2021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15.04.2021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a:t>Click to edit Master title style</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15.04.2021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15.04.2021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15.04.2021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umsplatzhalter 4"/>
          <p:cNvSpPr>
            <a:spLocks noGrp="1"/>
          </p:cNvSpPr>
          <p:nvPr>
            <p:ph type="dt" sz="half" idx="10"/>
          </p:nvPr>
        </p:nvSpPr>
        <p:spPr/>
        <p:txBody>
          <a:bodyPr/>
          <a:lstStyle/>
          <a:p>
            <a:fld id="{1BA50D42-C9CD-4801-B293-61D1F53EC57E}" type="datetimeFigureOut">
              <a:rPr lang="de-DE" smtClean="0"/>
              <a:t>15.04.2021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umsplatzhalter 4"/>
          <p:cNvSpPr>
            <a:spLocks noGrp="1"/>
          </p:cNvSpPr>
          <p:nvPr>
            <p:ph type="dt" sz="half" idx="10"/>
          </p:nvPr>
        </p:nvSpPr>
        <p:spPr/>
        <p:txBody>
          <a:bodyPr/>
          <a:lstStyle/>
          <a:p>
            <a:fld id="{1BA50D42-C9CD-4801-B293-61D1F53EC57E}" type="datetimeFigureOut">
              <a:rPr lang="de-DE" smtClean="0"/>
              <a:t>15.04.2021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15.04.2021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3" name="Rectangle 13"/>
          <p:cNvSpPr>
            <a:spLocks noGrp="1" noChangeArrowheads="1"/>
          </p:cNvSpPr>
          <p:nvPr>
            <p:ph type="title"/>
          </p:nvPr>
        </p:nvSpPr>
        <p:spPr bwMode="auto">
          <a:xfrm>
            <a:off x="516446" y="804863"/>
            <a:ext cx="8042338" cy="978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de-DE" dirty="0" err="1"/>
              <a:t>Keraussage</a:t>
            </a:r>
            <a:r>
              <a:rPr lang="de-DE" dirty="0"/>
              <a:t> </a:t>
            </a:r>
            <a:br>
              <a:rPr lang="de-DE" dirty="0"/>
            </a:br>
            <a:r>
              <a:rPr lang="de-DE" dirty="0"/>
              <a:t>der Folie  - auch 2-zeilig möglich </a:t>
            </a:r>
          </a:p>
        </p:txBody>
      </p:sp>
      <p:grpSp>
        <p:nvGrpSpPr>
          <p:cNvPr id="2" name="Group 36"/>
          <p:cNvGrpSpPr>
            <a:grpSpLocks/>
          </p:cNvGrpSpPr>
          <p:nvPr/>
        </p:nvGrpSpPr>
        <p:grpSpPr bwMode="auto">
          <a:xfrm>
            <a:off x="2587625" y="1143000"/>
            <a:ext cx="2060575" cy="4632325"/>
            <a:chOff x="1630" y="720"/>
            <a:chExt cx="1298" cy="2918"/>
          </a:xfrm>
        </p:grpSpPr>
        <p:sp>
          <p:nvSpPr>
            <p:cNvPr id="16421" name="Rectangle 37"/>
            <p:cNvSpPr>
              <a:spLocks noChangeArrowheads="1"/>
            </p:cNvSpPr>
            <p:nvPr/>
          </p:nvSpPr>
          <p:spPr bwMode="auto">
            <a:xfrm rot="1314767">
              <a:off x="1630" y="2918"/>
              <a:ext cx="384" cy="720"/>
            </a:xfrm>
            <a:prstGeom prst="rect">
              <a:avLst/>
            </a:prstGeom>
            <a:noFill/>
            <a:ln w="9525">
              <a:noFill/>
              <a:miter lim="800000"/>
              <a:headEnd/>
              <a:tailEnd/>
            </a:ln>
            <a:effectLst/>
          </p:spPr>
          <p:txBody>
            <a:bodyPr wrap="none" anchor="ctr"/>
            <a:lstStyle/>
            <a:p>
              <a:pPr eaLnBrk="0" fontAlgn="base" hangingPunct="0">
                <a:spcBef>
                  <a:spcPct val="0"/>
                </a:spcBef>
                <a:spcAft>
                  <a:spcPct val="0"/>
                </a:spcAft>
                <a:defRPr/>
              </a:pPr>
              <a:endParaRPr kumimoji="1" lang="en-US" sz="2400">
                <a:solidFill>
                  <a:srgbClr val="808080"/>
                </a:solidFill>
              </a:endParaRPr>
            </a:p>
          </p:txBody>
        </p:sp>
        <p:sp>
          <p:nvSpPr>
            <p:cNvPr id="16422" name="Rectangle 38"/>
            <p:cNvSpPr>
              <a:spLocks noChangeArrowheads="1"/>
            </p:cNvSpPr>
            <p:nvPr/>
          </p:nvSpPr>
          <p:spPr bwMode="auto">
            <a:xfrm rot="1314767">
              <a:off x="2544" y="720"/>
              <a:ext cx="384" cy="720"/>
            </a:xfrm>
            <a:prstGeom prst="rect">
              <a:avLst/>
            </a:prstGeom>
            <a:noFill/>
            <a:ln w="9525">
              <a:noFill/>
              <a:miter lim="800000"/>
              <a:headEnd/>
              <a:tailEnd/>
            </a:ln>
            <a:effectLst/>
          </p:spPr>
          <p:txBody>
            <a:bodyPr wrap="none" anchor="ctr"/>
            <a:lstStyle/>
            <a:p>
              <a:pPr eaLnBrk="0" fontAlgn="base" hangingPunct="0">
                <a:spcBef>
                  <a:spcPct val="0"/>
                </a:spcBef>
                <a:spcAft>
                  <a:spcPct val="0"/>
                </a:spcAft>
                <a:defRPr/>
              </a:pPr>
              <a:endParaRPr kumimoji="1" lang="en-US" sz="2400">
                <a:solidFill>
                  <a:srgbClr val="808080"/>
                </a:solidFill>
              </a:endParaRPr>
            </a:p>
          </p:txBody>
        </p:sp>
      </p:grpSp>
      <p:sp>
        <p:nvSpPr>
          <p:cNvPr id="16434" name="Rectangle 50"/>
          <p:cNvSpPr>
            <a:spLocks noChangeArrowheads="1"/>
          </p:cNvSpPr>
          <p:nvPr/>
        </p:nvSpPr>
        <p:spPr bwMode="auto">
          <a:xfrm>
            <a:off x="0" y="-19050"/>
            <a:ext cx="9144000" cy="468313"/>
          </a:xfrm>
          <a:prstGeom prst="rect">
            <a:avLst/>
          </a:prstGeom>
          <a:noFill/>
          <a:ln w="9525" cap="sq">
            <a:noFill/>
            <a:miter lim="800000"/>
            <a:headEnd/>
            <a:tailEnd/>
          </a:ln>
          <a:effectLst/>
        </p:spPr>
        <p:txBody>
          <a:bodyPr wrap="none" anchor="ctr"/>
          <a:lstStyle/>
          <a:p>
            <a:pPr eaLnBrk="0" fontAlgn="base" hangingPunct="0">
              <a:spcBef>
                <a:spcPct val="0"/>
              </a:spcBef>
              <a:spcAft>
                <a:spcPct val="0"/>
              </a:spcAft>
              <a:defRPr/>
            </a:pPr>
            <a:endParaRPr kumimoji="1" lang="en-US" sz="2400">
              <a:solidFill>
                <a:srgbClr val="808080"/>
              </a:solidFill>
            </a:endParaRPr>
          </a:p>
        </p:txBody>
      </p:sp>
      <p:pic>
        <p:nvPicPr>
          <p:cNvPr id="20486" name="Picture 51" descr="wiiw_logo-farbe"/>
          <p:cNvPicPr>
            <a:picLocks noChangeAspect="1" noChangeArrowheads="1"/>
          </p:cNvPicPr>
          <p:nvPr/>
        </p:nvPicPr>
        <p:blipFill>
          <a:blip r:embed="rId14" cstate="print"/>
          <a:srcRect l="42717" t="-3972"/>
          <a:stretch>
            <a:fillRect/>
          </a:stretch>
        </p:blipFill>
        <p:spPr bwMode="auto">
          <a:xfrm>
            <a:off x="7540774" y="6205728"/>
            <a:ext cx="595630" cy="478663"/>
          </a:xfrm>
          <a:prstGeom prst="rect">
            <a:avLst/>
          </a:prstGeom>
          <a:noFill/>
          <a:ln w="9525">
            <a:noFill/>
            <a:miter lim="800000"/>
            <a:headEnd/>
            <a:tailEnd/>
          </a:ln>
        </p:spPr>
      </p:pic>
      <p:sp>
        <p:nvSpPr>
          <p:cNvPr id="16450" name="Rectangle 66"/>
          <p:cNvSpPr>
            <a:spLocks noChangeArrowheads="1"/>
          </p:cNvSpPr>
          <p:nvPr/>
        </p:nvSpPr>
        <p:spPr bwMode="auto">
          <a:xfrm>
            <a:off x="7256532" y="6289044"/>
            <a:ext cx="369209" cy="369332"/>
          </a:xfrm>
          <a:prstGeom prst="rect">
            <a:avLst/>
          </a:prstGeom>
          <a:noFill/>
          <a:ln w="9525" cap="sq">
            <a:noFill/>
            <a:miter lim="800000"/>
            <a:headEnd/>
            <a:tailEnd/>
          </a:ln>
          <a:effectLst/>
        </p:spPr>
        <p:txBody>
          <a:bodyPr wrap="square">
            <a:spAutoFit/>
          </a:bodyPr>
          <a:lstStyle/>
          <a:p>
            <a:pPr eaLnBrk="0" fontAlgn="base" hangingPunct="0">
              <a:spcBef>
                <a:spcPct val="0"/>
              </a:spcBef>
              <a:spcAft>
                <a:spcPct val="0"/>
              </a:spcAft>
              <a:defRPr/>
            </a:pPr>
            <a:r>
              <a:rPr kumimoji="1" lang="de-DE" dirty="0">
                <a:solidFill>
                  <a:srgbClr val="000000"/>
                </a:solidFill>
                <a:latin typeface="Symbol" pitchFamily="18" charset="2"/>
              </a:rPr>
              <a:t>Ó</a:t>
            </a:r>
            <a:endParaRPr kumimoji="1" lang="de-DE" dirty="0">
              <a:solidFill>
                <a:srgbClr val="000000"/>
              </a:solidFill>
              <a:latin typeface="TheSans B6 SemiBold" pitchFamily="50" charset="0"/>
            </a:endParaRPr>
          </a:p>
        </p:txBody>
      </p:sp>
      <p:sp>
        <p:nvSpPr>
          <p:cNvPr id="16452" name="Text Box 68"/>
          <p:cNvSpPr txBox="1">
            <a:spLocks noChangeArrowheads="1"/>
          </p:cNvSpPr>
          <p:nvPr/>
        </p:nvSpPr>
        <p:spPr bwMode="auto">
          <a:xfrm>
            <a:off x="7768296" y="6315563"/>
            <a:ext cx="869950" cy="307777"/>
          </a:xfrm>
          <a:prstGeom prst="rect">
            <a:avLst/>
          </a:prstGeom>
          <a:noFill/>
          <a:ln w="9525" cap="sq">
            <a:noFill/>
            <a:miter lim="800000"/>
            <a:headEnd/>
            <a:tailEnd/>
          </a:ln>
          <a:effectLst/>
        </p:spPr>
        <p:txBody>
          <a:bodyPr>
            <a:spAutoFit/>
          </a:bodyPr>
          <a:lstStyle/>
          <a:p>
            <a:pPr algn="r" eaLnBrk="0" fontAlgn="base" hangingPunct="0">
              <a:spcBef>
                <a:spcPct val="50000"/>
              </a:spcBef>
              <a:spcAft>
                <a:spcPct val="0"/>
              </a:spcAft>
              <a:defRPr/>
            </a:pPr>
            <a:fld id="{809BDCF1-032C-4650-9C27-A924BC864BC2}" type="slidenum">
              <a:rPr kumimoji="1" lang="de-AT" sz="1400">
                <a:solidFill>
                  <a:srgbClr val="000000"/>
                </a:solidFill>
              </a:rPr>
              <a:pPr algn="r" eaLnBrk="0" fontAlgn="base" hangingPunct="0">
                <a:spcBef>
                  <a:spcPct val="50000"/>
                </a:spcBef>
                <a:spcAft>
                  <a:spcPct val="0"/>
                </a:spcAft>
                <a:defRPr/>
              </a:pPr>
              <a:t>‹#›</a:t>
            </a:fld>
            <a:endParaRPr kumimoji="1" lang="de-AT" sz="1400" dirty="0">
              <a:solidFill>
                <a:srgbClr val="000000"/>
              </a:solidFill>
            </a:endParaRPr>
          </a:p>
        </p:txBody>
      </p:sp>
      <p:sp>
        <p:nvSpPr>
          <p:cNvPr id="20489" name="Rectangle 70"/>
          <p:cNvSpPr>
            <a:spLocks noGrp="1" noChangeArrowheads="1"/>
          </p:cNvSpPr>
          <p:nvPr>
            <p:ph type="body" idx="1"/>
          </p:nvPr>
        </p:nvSpPr>
        <p:spPr bwMode="auto">
          <a:xfrm>
            <a:off x="507937" y="1975104"/>
            <a:ext cx="8063039" cy="4194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dirty="0"/>
              <a:t>Klicken Sie, um die Formate des Vorlagentextes zu bearbeiten</a:t>
            </a:r>
          </a:p>
          <a:p>
            <a:pPr lvl="1"/>
            <a:r>
              <a:rPr lang="de-AT" dirty="0"/>
              <a:t>Zweite Ebene</a:t>
            </a:r>
            <a:endParaRPr lang="de-DE" dirty="0"/>
          </a:p>
          <a:p>
            <a:pPr lvl="2"/>
            <a:r>
              <a:rPr lang="de-AT" dirty="0"/>
              <a:t>Dritte Ebene</a:t>
            </a:r>
          </a:p>
          <a:p>
            <a:pPr lvl="3"/>
            <a:r>
              <a:rPr lang="de-AT" dirty="0"/>
              <a:t>Vierte Ebene</a:t>
            </a:r>
          </a:p>
          <a:p>
            <a:pPr lvl="4"/>
            <a:r>
              <a:rPr lang="de-AT" dirty="0"/>
              <a:t>Fünfte Ebene</a:t>
            </a:r>
          </a:p>
        </p:txBody>
      </p:sp>
      <p:pic>
        <p:nvPicPr>
          <p:cNvPr id="15" name="Grafik 14" descr="wiiw logo.jpg"/>
          <p:cNvPicPr>
            <a:picLocks noChangeAspect="1"/>
          </p:cNvPicPr>
          <p:nvPr/>
        </p:nvPicPr>
        <p:blipFill>
          <a:blip r:embed="rId15" cstate="print"/>
          <a:stretch>
            <a:fillRect/>
          </a:stretch>
        </p:blipFill>
        <p:spPr>
          <a:xfrm>
            <a:off x="559265" y="108136"/>
            <a:ext cx="1440000" cy="592521"/>
          </a:xfrm>
          <a:prstGeom prst="rect">
            <a:avLst/>
          </a:prstGeom>
        </p:spPr>
      </p:pic>
    </p:spTree>
    <p:extLst>
      <p:ext uri="{BB962C8B-B14F-4D97-AF65-F5344CB8AC3E}">
        <p14:creationId xmlns:p14="http://schemas.microsoft.com/office/powerpoint/2010/main" val="377518697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zoom/>
  </p:transition>
  <p:txStyles>
    <p:titleStyle>
      <a:lvl1pPr algn="l" rtl="0" eaLnBrk="1" fontAlgn="base" hangingPunct="1">
        <a:lnSpc>
          <a:spcPct val="120000"/>
        </a:lnSpc>
        <a:spcBef>
          <a:spcPct val="0"/>
        </a:spcBef>
        <a:spcAft>
          <a:spcPct val="0"/>
        </a:spcAft>
        <a:defRPr sz="2400">
          <a:solidFill>
            <a:srgbClr val="000000"/>
          </a:solidFill>
          <a:latin typeface="+mj-lt"/>
          <a:ea typeface="+mj-ea"/>
          <a:cs typeface="+mj-cs"/>
        </a:defRPr>
      </a:lvl1pPr>
      <a:lvl2pPr algn="l" rtl="0" eaLnBrk="1" fontAlgn="base" hangingPunct="1">
        <a:lnSpc>
          <a:spcPct val="120000"/>
        </a:lnSpc>
        <a:spcBef>
          <a:spcPct val="0"/>
        </a:spcBef>
        <a:spcAft>
          <a:spcPct val="0"/>
        </a:spcAft>
        <a:defRPr sz="3200">
          <a:solidFill>
            <a:srgbClr val="000000"/>
          </a:solidFill>
          <a:latin typeface="Arial" charset="0"/>
        </a:defRPr>
      </a:lvl2pPr>
      <a:lvl3pPr algn="l" rtl="0" eaLnBrk="1" fontAlgn="base" hangingPunct="1">
        <a:lnSpc>
          <a:spcPct val="120000"/>
        </a:lnSpc>
        <a:spcBef>
          <a:spcPct val="0"/>
        </a:spcBef>
        <a:spcAft>
          <a:spcPct val="0"/>
        </a:spcAft>
        <a:defRPr sz="3200">
          <a:solidFill>
            <a:srgbClr val="000000"/>
          </a:solidFill>
          <a:latin typeface="Arial" charset="0"/>
        </a:defRPr>
      </a:lvl3pPr>
      <a:lvl4pPr algn="l" rtl="0" eaLnBrk="1" fontAlgn="base" hangingPunct="1">
        <a:lnSpc>
          <a:spcPct val="120000"/>
        </a:lnSpc>
        <a:spcBef>
          <a:spcPct val="0"/>
        </a:spcBef>
        <a:spcAft>
          <a:spcPct val="0"/>
        </a:spcAft>
        <a:defRPr sz="3200">
          <a:solidFill>
            <a:srgbClr val="000000"/>
          </a:solidFill>
          <a:latin typeface="Arial" charset="0"/>
        </a:defRPr>
      </a:lvl4pPr>
      <a:lvl5pPr algn="l" rtl="0" eaLnBrk="1" fontAlgn="base" hangingPunct="1">
        <a:lnSpc>
          <a:spcPct val="120000"/>
        </a:lnSpc>
        <a:spcBef>
          <a:spcPct val="0"/>
        </a:spcBef>
        <a:spcAft>
          <a:spcPct val="0"/>
        </a:spcAft>
        <a:defRPr sz="3200">
          <a:solidFill>
            <a:srgbClr val="000000"/>
          </a:solidFill>
          <a:latin typeface="Arial" charset="0"/>
        </a:defRPr>
      </a:lvl5pPr>
      <a:lvl6pPr marL="457200" algn="l" rtl="0" eaLnBrk="1" fontAlgn="base" hangingPunct="1">
        <a:lnSpc>
          <a:spcPct val="120000"/>
        </a:lnSpc>
        <a:spcBef>
          <a:spcPct val="0"/>
        </a:spcBef>
        <a:spcAft>
          <a:spcPct val="0"/>
        </a:spcAft>
        <a:defRPr sz="3200">
          <a:solidFill>
            <a:srgbClr val="000000"/>
          </a:solidFill>
          <a:latin typeface="Arial" charset="0"/>
        </a:defRPr>
      </a:lvl6pPr>
      <a:lvl7pPr marL="914400" algn="l" rtl="0" eaLnBrk="1" fontAlgn="base" hangingPunct="1">
        <a:lnSpc>
          <a:spcPct val="120000"/>
        </a:lnSpc>
        <a:spcBef>
          <a:spcPct val="0"/>
        </a:spcBef>
        <a:spcAft>
          <a:spcPct val="0"/>
        </a:spcAft>
        <a:defRPr sz="3200">
          <a:solidFill>
            <a:srgbClr val="000000"/>
          </a:solidFill>
          <a:latin typeface="Arial" charset="0"/>
        </a:defRPr>
      </a:lvl7pPr>
      <a:lvl8pPr marL="1371600" algn="l" rtl="0" eaLnBrk="1" fontAlgn="base" hangingPunct="1">
        <a:lnSpc>
          <a:spcPct val="120000"/>
        </a:lnSpc>
        <a:spcBef>
          <a:spcPct val="0"/>
        </a:spcBef>
        <a:spcAft>
          <a:spcPct val="0"/>
        </a:spcAft>
        <a:defRPr sz="3200">
          <a:solidFill>
            <a:srgbClr val="000000"/>
          </a:solidFill>
          <a:latin typeface="Arial" charset="0"/>
        </a:defRPr>
      </a:lvl8pPr>
      <a:lvl9pPr marL="1828800" algn="l" rtl="0" eaLnBrk="1" fontAlgn="base" hangingPunct="1">
        <a:lnSpc>
          <a:spcPct val="120000"/>
        </a:lnSpc>
        <a:spcBef>
          <a:spcPct val="0"/>
        </a:spcBef>
        <a:spcAft>
          <a:spcPct val="0"/>
        </a:spcAft>
        <a:defRPr sz="3200">
          <a:solidFill>
            <a:srgbClr val="000000"/>
          </a:solidFill>
          <a:latin typeface="Arial" charset="0"/>
        </a:defRPr>
      </a:lvl9pPr>
    </p:titleStyle>
    <p:bodyStyle>
      <a:lvl1pPr marL="342900" indent="-342900" algn="l" rtl="0" eaLnBrk="1" fontAlgn="base" hangingPunct="1">
        <a:lnSpc>
          <a:spcPct val="120000"/>
        </a:lnSpc>
        <a:spcBef>
          <a:spcPct val="50000"/>
        </a:spcBef>
        <a:spcAft>
          <a:spcPct val="0"/>
        </a:spcAft>
        <a:buClr>
          <a:srgbClr val="F8CA1B"/>
        </a:buClr>
        <a:buSzPct val="120000"/>
        <a:buFont typeface="Wingdings" pitchFamily="2" charset="2"/>
        <a:buChar char="§"/>
        <a:tabLst>
          <a:tab pos="1046163" algn="l"/>
        </a:tabLst>
        <a:defRPr kumimoji="1" sz="24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8" Type="http://schemas.openxmlformats.org/officeDocument/2006/relationships/hyperlink" Target="https://wiiw.ac.at/" TargetMode="External"/><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s://www.youtube.com/channel/UCyNuSfsgzgBsIf7AaH8Vk-Q/videos" TargetMode="External"/><Relationship Id="rId1" Type="http://schemas.openxmlformats.org/officeDocument/2006/relationships/slideLayout" Target="../slideLayouts/slideLayout21.xml"/><Relationship Id="rId6" Type="http://schemas.openxmlformats.org/officeDocument/2006/relationships/hyperlink" Target="https://www.facebook.com/wiiw.economic.studies/" TargetMode="External"/><Relationship Id="rId5" Type="http://schemas.openxmlformats.org/officeDocument/2006/relationships/image" Target="../media/image7.jpeg"/><Relationship Id="rId4" Type="http://schemas.openxmlformats.org/officeDocument/2006/relationships/hyperlink" Target="https://twitter.com/wiiw_news/" TargetMode="External"/><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3"/>
          <p:cNvSpPr>
            <a:spLocks noGrp="1"/>
          </p:cNvSpPr>
          <p:nvPr>
            <p:ph type="ctrTitle" sz="quarter"/>
          </p:nvPr>
        </p:nvSpPr>
        <p:spPr>
          <a:xfrm>
            <a:off x="571311" y="2902971"/>
            <a:ext cx="7906893" cy="1538883"/>
          </a:xfrm>
          <a:noFill/>
        </p:spPr>
        <p:txBody>
          <a:bodyPr/>
          <a:lstStyle/>
          <a:p>
            <a:r>
              <a:rPr lang="de-AT" b="1" dirty="0">
                <a:solidFill>
                  <a:schemeClr val="accent3"/>
                </a:solidFill>
              </a:rPr>
              <a:t>Frühjahrsprognose für die Länder Mittel-, Ost- und Südosteuropas (MOSOEL): </a:t>
            </a:r>
            <a:br>
              <a:rPr lang="de-AT" sz="1000" b="1" dirty="0">
                <a:solidFill>
                  <a:schemeClr val="accent3"/>
                </a:solidFill>
              </a:rPr>
            </a:br>
            <a:br>
              <a:rPr lang="de-AT" sz="1000" b="1" dirty="0">
                <a:solidFill>
                  <a:schemeClr val="accent3"/>
                </a:solidFill>
              </a:rPr>
            </a:br>
            <a:r>
              <a:rPr lang="en-GB" b="1" dirty="0" err="1">
                <a:solidFill>
                  <a:schemeClr val="accent3"/>
                </a:solidFill>
              </a:rPr>
              <a:t>Noch</a:t>
            </a:r>
            <a:r>
              <a:rPr lang="en-GB" b="1" dirty="0">
                <a:solidFill>
                  <a:schemeClr val="accent3"/>
                </a:solidFill>
              </a:rPr>
              <a:t> </a:t>
            </a:r>
            <a:r>
              <a:rPr lang="en-GB" b="1" dirty="0" err="1">
                <a:solidFill>
                  <a:schemeClr val="accent3"/>
                </a:solidFill>
              </a:rPr>
              <a:t>vor</a:t>
            </a:r>
            <a:r>
              <a:rPr lang="en-GB" b="1" dirty="0">
                <a:solidFill>
                  <a:schemeClr val="accent3"/>
                </a:solidFill>
              </a:rPr>
              <a:t> </a:t>
            </a:r>
            <a:r>
              <a:rPr lang="en-GB" b="1" dirty="0" err="1">
                <a:solidFill>
                  <a:schemeClr val="accent3"/>
                </a:solidFill>
              </a:rPr>
              <a:t>dem</a:t>
            </a:r>
            <a:r>
              <a:rPr lang="en-GB" b="1" dirty="0">
                <a:solidFill>
                  <a:schemeClr val="accent3"/>
                </a:solidFill>
              </a:rPr>
              <a:t> </a:t>
            </a:r>
            <a:r>
              <a:rPr lang="en-GB" b="1" dirty="0" err="1">
                <a:solidFill>
                  <a:schemeClr val="accent3"/>
                </a:solidFill>
              </a:rPr>
              <a:t>Morgengrauen</a:t>
            </a:r>
            <a:endParaRPr lang="de-AT" b="1" dirty="0">
              <a:solidFill>
                <a:schemeClr val="accent3"/>
              </a:solidFill>
            </a:endParaRPr>
          </a:p>
        </p:txBody>
      </p:sp>
      <p:sp>
        <p:nvSpPr>
          <p:cNvPr id="15" name="Untertitel 14"/>
          <p:cNvSpPr>
            <a:spLocks noGrp="1"/>
          </p:cNvSpPr>
          <p:nvPr>
            <p:ph type="subTitle" sz="quarter" idx="1"/>
          </p:nvPr>
        </p:nvSpPr>
        <p:spPr>
          <a:xfrm>
            <a:off x="539552" y="5013176"/>
            <a:ext cx="7902130" cy="770084"/>
          </a:xfrm>
        </p:spPr>
        <p:txBody>
          <a:bodyPr/>
          <a:lstStyle/>
          <a:p>
            <a:r>
              <a:rPr lang="en-GB" sz="2000" b="1" dirty="0"/>
              <a:t>Mario </a:t>
            </a:r>
            <a:r>
              <a:rPr lang="en-GB" sz="2000" b="1" dirty="0" err="1"/>
              <a:t>Holzner</a:t>
            </a:r>
            <a:r>
              <a:rPr lang="en-GB" sz="2000" b="1" dirty="0"/>
              <a:t>, </a:t>
            </a:r>
            <a:r>
              <a:rPr lang="en-GB" sz="2000" b="1" dirty="0" err="1"/>
              <a:t>wiiw-Direktor</a:t>
            </a:r>
            <a:endParaRPr lang="en-GB" sz="2000" b="1" dirty="0"/>
          </a:p>
          <a:p>
            <a:r>
              <a:rPr lang="en-GB" sz="2000" b="1" dirty="0"/>
              <a:t>Richard Grieveson, </a:t>
            </a:r>
            <a:r>
              <a:rPr lang="en-GB" sz="2000" b="1" dirty="0" err="1"/>
              <a:t>stv</a:t>
            </a:r>
            <a:r>
              <a:rPr lang="en-GB" sz="2000" b="1" dirty="0"/>
              <a:t>. </a:t>
            </a:r>
            <a:r>
              <a:rPr lang="en-GB" sz="2000" b="1" dirty="0" err="1"/>
              <a:t>Direktor</a:t>
            </a:r>
            <a:r>
              <a:rPr lang="en-GB" sz="2000" b="1" dirty="0"/>
              <a:t> </a:t>
            </a:r>
            <a:r>
              <a:rPr lang="en-GB" sz="2000" b="1" dirty="0" err="1"/>
              <a:t>wiiw</a:t>
            </a:r>
            <a:endParaRPr lang="en-GB" sz="2000" b="1" dirty="0"/>
          </a:p>
        </p:txBody>
      </p:sp>
      <p:sp>
        <p:nvSpPr>
          <p:cNvPr id="16" name="Textplatzhalter 15"/>
          <p:cNvSpPr>
            <a:spLocks noGrp="1"/>
          </p:cNvSpPr>
          <p:nvPr>
            <p:ph type="body" sz="quarter" idx="11"/>
          </p:nvPr>
        </p:nvSpPr>
        <p:spPr>
          <a:xfrm>
            <a:off x="539552" y="1700808"/>
            <a:ext cx="8467903" cy="732508"/>
          </a:xfrm>
        </p:spPr>
        <p:txBody>
          <a:bodyPr/>
          <a:lstStyle/>
          <a:p>
            <a:r>
              <a:rPr lang="en-GB" sz="2000" b="1" dirty="0" err="1"/>
              <a:t>Pressekonferenz</a:t>
            </a:r>
            <a:r>
              <a:rPr lang="en-GB" sz="2000" b="1" dirty="0"/>
              <a:t> - 15. April 2021</a:t>
            </a:r>
          </a:p>
          <a:p>
            <a:endParaRPr lang="de-AT" sz="1800" dirty="0"/>
          </a:p>
        </p:txBody>
      </p:sp>
    </p:spTree>
    <p:extLst>
      <p:ext uri="{BB962C8B-B14F-4D97-AF65-F5344CB8AC3E}">
        <p14:creationId xmlns:p14="http://schemas.microsoft.com/office/powerpoint/2010/main" val="287955211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28072" y="2527977"/>
            <a:ext cx="8046720" cy="1865126"/>
          </a:xfrm>
        </p:spPr>
        <p:txBody>
          <a:bodyPr/>
          <a:lstStyle/>
          <a:p>
            <a:pPr algn="ctr"/>
            <a:r>
              <a:rPr lang="de-DE" b="1" dirty="0"/>
              <a:t>3. </a:t>
            </a:r>
            <a:r>
              <a:rPr lang="en-US" b="1" dirty="0"/>
              <a:t>Die </a:t>
            </a:r>
            <a:r>
              <a:rPr lang="en-US" b="1" dirty="0" err="1"/>
              <a:t>Pandemie</a:t>
            </a:r>
            <a:r>
              <a:rPr lang="en-US" b="1" dirty="0"/>
              <a:t> und die </a:t>
            </a:r>
            <a:r>
              <a:rPr lang="en-US" b="1" dirty="0" err="1"/>
              <a:t>wirtschaftlichen</a:t>
            </a:r>
            <a:r>
              <a:rPr lang="en-US" b="1" dirty="0"/>
              <a:t> </a:t>
            </a:r>
            <a:r>
              <a:rPr lang="en-US" b="1" dirty="0" err="1"/>
              <a:t>Auswirkungen</a:t>
            </a:r>
            <a:r>
              <a:rPr lang="en-US" b="1" dirty="0"/>
              <a:t> in </a:t>
            </a:r>
            <a:r>
              <a:rPr lang="de-DE" b="1" dirty="0"/>
              <a:t>Mittel-, Ost-, und Südosteuropa (</a:t>
            </a:r>
            <a:r>
              <a:rPr lang="en-US" b="1" dirty="0"/>
              <a:t>MOSOE) bis </a:t>
            </a:r>
            <a:r>
              <a:rPr lang="en-US" b="1" dirty="0" err="1"/>
              <a:t>jetzt</a:t>
            </a:r>
            <a:br>
              <a:rPr lang="en-US" dirty="0"/>
            </a:br>
            <a:endParaRPr lang="en-GB" dirty="0"/>
          </a:p>
        </p:txBody>
      </p:sp>
      <p:sp>
        <p:nvSpPr>
          <p:cNvPr id="8" name="Text Placeholder 7">
            <a:extLst>
              <a:ext uri="{FF2B5EF4-FFF2-40B4-BE49-F238E27FC236}">
                <a16:creationId xmlns:a16="http://schemas.microsoft.com/office/drawing/2014/main" id="{2170B8F4-FEA8-4943-B843-B5AE6F0B932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498454237"/>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en-GB" dirty="0"/>
              <a:t>Quelle: </a:t>
            </a:r>
            <a:r>
              <a:rPr lang="en-GB" dirty="0" err="1"/>
              <a:t>Worldometer</a:t>
            </a:r>
            <a:r>
              <a:rPr lang="en-GB" dirty="0"/>
              <a:t>. </a:t>
            </a:r>
            <a:r>
              <a:rPr lang="en-GB" dirty="0" err="1"/>
              <a:t>Siehe</a:t>
            </a:r>
            <a:r>
              <a:rPr lang="en-GB" dirty="0"/>
              <a:t> </a:t>
            </a:r>
            <a:r>
              <a:rPr lang="en-GB" dirty="0" err="1"/>
              <a:t>auch</a:t>
            </a:r>
            <a:r>
              <a:rPr lang="en-GB" dirty="0"/>
              <a:t> Jovanovic (2021): Is higher COVID-19 mortality hurting economic growth? https://</a:t>
            </a:r>
            <a:r>
              <a:rPr lang="en-GB" dirty="0" err="1"/>
              <a:t>wiiw.ac.at</a:t>
            </a:r>
            <a:r>
              <a:rPr lang="en-GB" dirty="0"/>
              <a:t>/monthly-report-no-3-2021-p-5689.html.</a:t>
            </a:r>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37949"/>
          </a:xfrm>
        </p:spPr>
        <p:txBody>
          <a:bodyPr/>
          <a:lstStyle/>
          <a:p>
            <a:r>
              <a:rPr lang="en-US" dirty="0" err="1"/>
              <a:t>Bessere</a:t>
            </a:r>
            <a:r>
              <a:rPr lang="en-US" dirty="0"/>
              <a:t> </a:t>
            </a:r>
            <a:r>
              <a:rPr lang="en-US" dirty="0" err="1"/>
              <a:t>Wirtschaftsleistung</a:t>
            </a:r>
            <a:r>
              <a:rPr lang="en-US" dirty="0"/>
              <a:t> in MOSOEL </a:t>
            </a:r>
            <a:r>
              <a:rPr lang="en-US" dirty="0" err="1"/>
              <a:t>im</a:t>
            </a:r>
            <a:r>
              <a:rPr lang="en-US" dirty="0"/>
              <a:t> </a:t>
            </a:r>
            <a:r>
              <a:rPr lang="en-US" dirty="0" err="1"/>
              <a:t>Jahr</a:t>
            </a:r>
            <a:r>
              <a:rPr lang="en-US" dirty="0"/>
              <a:t> 2020 dank </a:t>
            </a:r>
            <a:r>
              <a:rPr lang="en-US" dirty="0" err="1"/>
              <a:t>guter</a:t>
            </a:r>
            <a:r>
              <a:rPr lang="en-US" dirty="0"/>
              <a:t> Performance </a:t>
            </a:r>
            <a:r>
              <a:rPr lang="en-US" dirty="0" err="1"/>
              <a:t>im</a:t>
            </a:r>
            <a:r>
              <a:rPr lang="en-US" dirty="0"/>
              <a:t> </a:t>
            </a:r>
            <a:r>
              <a:rPr lang="en-GB" dirty="0" err="1"/>
              <a:t>Gesundheitsbereich</a:t>
            </a:r>
            <a:r>
              <a:rPr lang="en-GB" dirty="0"/>
              <a:t> </a:t>
            </a:r>
            <a:endParaRPr lang="en-US" dirty="0"/>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25334" y="1963547"/>
            <a:ext cx="8014704" cy="474853"/>
          </a:xfrm>
          <a:noFill/>
        </p:spPr>
        <p:txBody>
          <a:bodyPr/>
          <a:lstStyle/>
          <a:p>
            <a:r>
              <a:rPr lang="en-US" dirty="0" err="1"/>
              <a:t>Todesfälle</a:t>
            </a:r>
            <a:r>
              <a:rPr lang="en-US" dirty="0"/>
              <a:t> pro Million </a:t>
            </a:r>
            <a:r>
              <a:rPr lang="en-US" dirty="0" err="1"/>
              <a:t>durch</a:t>
            </a:r>
            <a:r>
              <a:rPr lang="en-US" dirty="0"/>
              <a:t> COVID-19, September 2020</a:t>
            </a:r>
          </a:p>
        </p:txBody>
      </p:sp>
      <p:graphicFrame>
        <p:nvGraphicFramePr>
          <p:cNvPr id="7" name="Chart 6">
            <a:extLst>
              <a:ext uri="{FF2B5EF4-FFF2-40B4-BE49-F238E27FC236}">
                <a16:creationId xmlns:a16="http://schemas.microsoft.com/office/drawing/2014/main" id="{CC7E55B3-E09F-9141-A182-BFBCF55F131D}"/>
              </a:ext>
            </a:extLst>
          </p:cNvPr>
          <p:cNvGraphicFramePr>
            <a:graphicFrameLocks/>
          </p:cNvGraphicFramePr>
          <p:nvPr>
            <p:extLst>
              <p:ext uri="{D42A27DB-BD31-4B8C-83A1-F6EECF244321}">
                <p14:modId xmlns:p14="http://schemas.microsoft.com/office/powerpoint/2010/main" val="4252702115"/>
              </p:ext>
            </p:extLst>
          </p:nvPr>
        </p:nvGraphicFramePr>
        <p:xfrm>
          <a:off x="534954" y="2564904"/>
          <a:ext cx="8005083"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9202555"/>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 </a:t>
            </a:r>
            <a:r>
              <a:rPr lang="en-US" dirty="0"/>
              <a:t>Eurostat, </a:t>
            </a:r>
            <a:r>
              <a:rPr lang="en-US" dirty="0" err="1"/>
              <a:t>nationale</a:t>
            </a:r>
            <a:r>
              <a:rPr lang="en-US" dirty="0"/>
              <a:t> </a:t>
            </a:r>
            <a:r>
              <a:rPr lang="en-US" dirty="0" err="1"/>
              <a:t>Quellen</a:t>
            </a:r>
            <a:r>
              <a:rPr lang="en-US" dirty="0"/>
              <a:t>, wiiw.</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37949"/>
          </a:xfrm>
        </p:spPr>
        <p:txBody>
          <a:bodyPr/>
          <a:lstStyle/>
          <a:p>
            <a:r>
              <a:rPr lang="en-US" dirty="0"/>
              <a:t>Starke geld- und </a:t>
            </a:r>
            <a:r>
              <a:rPr lang="en-US" dirty="0" err="1"/>
              <a:t>fiskalpolitische</a:t>
            </a:r>
            <a:r>
              <a:rPr lang="en-US" dirty="0"/>
              <a:t> </a:t>
            </a:r>
            <a:r>
              <a:rPr lang="en-US" dirty="0" err="1"/>
              <a:t>Maßnahmen</a:t>
            </a:r>
            <a:r>
              <a:rPr lang="en-US" dirty="0"/>
              <a:t> </a:t>
            </a:r>
            <a:r>
              <a:rPr lang="en-US" dirty="0" err="1"/>
              <a:t>haben</a:t>
            </a:r>
            <a:r>
              <a:rPr lang="en-US" dirty="0"/>
              <a:t> </a:t>
            </a:r>
            <a:r>
              <a:rPr lang="en-US" dirty="0" err="1"/>
              <a:t>ebenfalls</a:t>
            </a:r>
            <a:r>
              <a:rPr lang="en-US" dirty="0"/>
              <a:t> </a:t>
            </a:r>
            <a:r>
              <a:rPr lang="en-US" dirty="0" err="1"/>
              <a:t>dazu</a:t>
            </a:r>
            <a:r>
              <a:rPr lang="en-US" dirty="0"/>
              <a:t> </a:t>
            </a:r>
            <a:r>
              <a:rPr lang="en-US" dirty="0" err="1"/>
              <a:t>beigetragen</a:t>
            </a:r>
            <a:endParaRPr lang="en-US" dirty="0"/>
          </a:p>
        </p:txBody>
      </p:sp>
      <p:sp>
        <p:nvSpPr>
          <p:cNvPr id="11" name="Text Placeholder 7">
            <a:extLst>
              <a:ext uri="{FF2B5EF4-FFF2-40B4-BE49-F238E27FC236}">
                <a16:creationId xmlns:a16="http://schemas.microsoft.com/office/drawing/2014/main" id="{3876822B-DF79-4644-861A-C4863A3CE6C3}"/>
              </a:ext>
            </a:extLst>
          </p:cNvPr>
          <p:cNvSpPr txBox="1">
            <a:spLocks/>
          </p:cNvSpPr>
          <p:nvPr/>
        </p:nvSpPr>
        <p:spPr bwMode="auto">
          <a:xfrm>
            <a:off x="512064" y="1982045"/>
            <a:ext cx="3539878" cy="494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US" kern="0" dirty="0" err="1"/>
              <a:t>Haushaltssaldo</a:t>
            </a:r>
            <a:r>
              <a:rPr lang="en-US" kern="0" dirty="0"/>
              <a:t>, % des BIP</a:t>
            </a:r>
          </a:p>
        </p:txBody>
      </p:sp>
      <p:graphicFrame>
        <p:nvGraphicFramePr>
          <p:cNvPr id="8" name="Chart 7">
            <a:extLst>
              <a:ext uri="{FF2B5EF4-FFF2-40B4-BE49-F238E27FC236}">
                <a16:creationId xmlns:a16="http://schemas.microsoft.com/office/drawing/2014/main" id="{66964DE0-1115-B34D-86E1-CF400752E365}"/>
              </a:ext>
            </a:extLst>
          </p:cNvPr>
          <p:cNvGraphicFramePr>
            <a:graphicFrameLocks/>
          </p:cNvGraphicFramePr>
          <p:nvPr>
            <p:extLst>
              <p:ext uri="{D42A27DB-BD31-4B8C-83A1-F6EECF244321}">
                <p14:modId xmlns:p14="http://schemas.microsoft.com/office/powerpoint/2010/main" val="2056647110"/>
              </p:ext>
            </p:extLst>
          </p:nvPr>
        </p:nvGraphicFramePr>
        <p:xfrm>
          <a:off x="512065" y="2564904"/>
          <a:ext cx="8187882" cy="34882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2849485"/>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en-GB" dirty="0"/>
              <a:t>Quelle: wiiw, Eurostat, AMECO. </a:t>
            </a:r>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1381147"/>
          </a:xfrm>
        </p:spPr>
        <p:txBody>
          <a:bodyPr/>
          <a:lstStyle/>
          <a:p>
            <a:r>
              <a:rPr lang="en-US" dirty="0"/>
              <a:t>Auch </a:t>
            </a:r>
            <a:r>
              <a:rPr lang="en-US" dirty="0" err="1"/>
              <a:t>strukturelle</a:t>
            </a:r>
            <a:r>
              <a:rPr lang="en-US" dirty="0"/>
              <a:t> </a:t>
            </a:r>
            <a:r>
              <a:rPr lang="en-US" dirty="0" err="1"/>
              <a:t>Unterschiede</a:t>
            </a:r>
            <a:r>
              <a:rPr lang="en-US" dirty="0"/>
              <a:t> </a:t>
            </a:r>
            <a:r>
              <a:rPr lang="en-US" dirty="0" err="1"/>
              <a:t>spielten</a:t>
            </a:r>
            <a:r>
              <a:rPr lang="en-US" dirty="0"/>
              <a:t> </a:t>
            </a:r>
            <a:r>
              <a:rPr lang="en-US" dirty="0" err="1"/>
              <a:t>eine</a:t>
            </a:r>
            <a:r>
              <a:rPr lang="en-US" dirty="0"/>
              <a:t> Rolle: MOSOEL </a:t>
            </a:r>
            <a:r>
              <a:rPr lang="en-US" dirty="0" err="1"/>
              <a:t>ist</a:t>
            </a:r>
            <a:r>
              <a:rPr lang="en-US" dirty="0"/>
              <a:t> </a:t>
            </a:r>
            <a:r>
              <a:rPr lang="en-US" dirty="0" err="1"/>
              <a:t>weniger</a:t>
            </a:r>
            <a:r>
              <a:rPr lang="en-US" dirty="0"/>
              <a:t> stark auf </a:t>
            </a:r>
            <a:r>
              <a:rPr lang="en-US" dirty="0" err="1"/>
              <a:t>Dienstleistungen</a:t>
            </a:r>
            <a:r>
              <a:rPr lang="en-US" dirty="0"/>
              <a:t> </a:t>
            </a:r>
            <a:r>
              <a:rPr lang="en-US" dirty="0" err="1"/>
              <a:t>angewiesen</a:t>
            </a:r>
            <a:r>
              <a:rPr lang="en-US" dirty="0"/>
              <a:t> </a:t>
            </a:r>
            <a:r>
              <a:rPr lang="en-US" dirty="0" err="1"/>
              <a:t>als</a:t>
            </a:r>
            <a:r>
              <a:rPr lang="en-US" dirty="0"/>
              <a:t> die EU</a:t>
            </a:r>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01401" y="2288224"/>
            <a:ext cx="8014704" cy="474853"/>
          </a:xfrm>
          <a:noFill/>
        </p:spPr>
        <p:txBody>
          <a:bodyPr/>
          <a:lstStyle/>
          <a:p>
            <a:r>
              <a:rPr lang="en-GB" dirty="0" err="1"/>
              <a:t>Anteil</a:t>
            </a:r>
            <a:r>
              <a:rPr lang="en-GB" dirty="0"/>
              <a:t> der </a:t>
            </a:r>
            <a:r>
              <a:rPr lang="en-GB" dirty="0" err="1"/>
              <a:t>Dienstleistungswertschöpfung</a:t>
            </a:r>
            <a:r>
              <a:rPr lang="en-GB" dirty="0"/>
              <a:t> am BIP </a:t>
            </a:r>
            <a:r>
              <a:rPr lang="en-GB" dirty="0" err="1"/>
              <a:t>im</a:t>
            </a:r>
            <a:r>
              <a:rPr lang="en-GB" dirty="0"/>
              <a:t> </a:t>
            </a:r>
            <a:r>
              <a:rPr lang="en-GB" dirty="0" err="1"/>
              <a:t>Jahr</a:t>
            </a:r>
            <a:r>
              <a:rPr lang="en-GB" dirty="0"/>
              <a:t> 2019, %. </a:t>
            </a:r>
            <a:endParaRPr lang="en-US" dirty="0"/>
          </a:p>
        </p:txBody>
      </p:sp>
      <p:graphicFrame>
        <p:nvGraphicFramePr>
          <p:cNvPr id="7" name="Chart 6">
            <a:extLst>
              <a:ext uri="{FF2B5EF4-FFF2-40B4-BE49-F238E27FC236}">
                <a16:creationId xmlns:a16="http://schemas.microsoft.com/office/drawing/2014/main" id="{22F9A4CD-21C5-3C49-BB1B-CAB5DA587098}"/>
              </a:ext>
            </a:extLst>
          </p:cNvPr>
          <p:cNvGraphicFramePr>
            <a:graphicFrameLocks/>
          </p:cNvGraphicFramePr>
          <p:nvPr>
            <p:extLst>
              <p:ext uri="{D42A27DB-BD31-4B8C-83A1-F6EECF244321}">
                <p14:modId xmlns:p14="http://schemas.microsoft.com/office/powerpoint/2010/main" val="2658626767"/>
              </p:ext>
            </p:extLst>
          </p:nvPr>
        </p:nvGraphicFramePr>
        <p:xfrm>
          <a:off x="515072" y="2865290"/>
          <a:ext cx="8043711" cy="32280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252145"/>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 </a:t>
            </a:r>
            <a:r>
              <a:rPr lang="de-DE" dirty="0" err="1"/>
              <a:t>Worldometer</a:t>
            </a:r>
            <a:r>
              <a:rPr lang="de-DE" dirty="0"/>
              <a:t>.</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37949"/>
          </a:xfrm>
          <a:noFill/>
        </p:spPr>
        <p:txBody>
          <a:bodyPr/>
          <a:lstStyle/>
          <a:p>
            <a:r>
              <a:rPr lang="en-US" dirty="0"/>
              <a:t>In der </a:t>
            </a:r>
            <a:r>
              <a:rPr lang="en-US" dirty="0" err="1"/>
              <a:t>zweiten</a:t>
            </a:r>
            <a:r>
              <a:rPr lang="en-US" dirty="0"/>
              <a:t> </a:t>
            </a:r>
            <a:r>
              <a:rPr lang="en-US" dirty="0" err="1"/>
              <a:t>Welle</a:t>
            </a:r>
            <a:r>
              <a:rPr lang="en-US" dirty="0"/>
              <a:t> hat MOSOEL </a:t>
            </a:r>
            <a:r>
              <a:rPr lang="en-US" dirty="0" err="1"/>
              <a:t>jedoch</a:t>
            </a:r>
            <a:r>
              <a:rPr lang="en-US" dirty="0"/>
              <a:t> die </a:t>
            </a:r>
            <a:r>
              <a:rPr lang="en-US" dirty="0" err="1"/>
              <a:t>öffentliche</a:t>
            </a:r>
            <a:r>
              <a:rPr lang="en-US" dirty="0"/>
              <a:t> Gesundheit </a:t>
            </a:r>
            <a:r>
              <a:rPr lang="en-US" dirty="0" err="1"/>
              <a:t>für</a:t>
            </a:r>
            <a:r>
              <a:rPr lang="en-US" dirty="0"/>
              <a:t> die </a:t>
            </a:r>
            <a:r>
              <a:rPr lang="en-US" dirty="0" err="1"/>
              <a:t>Wirtschaft</a:t>
            </a:r>
            <a:r>
              <a:rPr lang="en-US" dirty="0"/>
              <a:t> </a:t>
            </a:r>
            <a:r>
              <a:rPr lang="en-US" dirty="0" err="1"/>
              <a:t>geopfert</a:t>
            </a:r>
            <a:endParaRPr lang="en-US" dirty="0"/>
          </a:p>
        </p:txBody>
      </p:sp>
      <p:sp>
        <p:nvSpPr>
          <p:cNvPr id="7" name="Text Placeholder 6">
            <a:extLst>
              <a:ext uri="{FF2B5EF4-FFF2-40B4-BE49-F238E27FC236}">
                <a16:creationId xmlns:a16="http://schemas.microsoft.com/office/drawing/2014/main" id="{1F7D96EE-C10F-7845-8402-222E4ACDECA4}"/>
              </a:ext>
            </a:extLst>
          </p:cNvPr>
          <p:cNvSpPr>
            <a:spLocks noGrp="1"/>
          </p:cNvSpPr>
          <p:nvPr>
            <p:ph type="body" sz="quarter" idx="11"/>
          </p:nvPr>
        </p:nvSpPr>
        <p:spPr/>
        <p:txBody>
          <a:bodyPr/>
          <a:lstStyle/>
          <a:p>
            <a:r>
              <a:rPr lang="en-US" dirty="0" err="1"/>
              <a:t>Todesfälle</a:t>
            </a:r>
            <a:r>
              <a:rPr lang="en-US" dirty="0"/>
              <a:t> pro Million </a:t>
            </a:r>
            <a:r>
              <a:rPr lang="en-US" dirty="0" err="1"/>
              <a:t>durch</a:t>
            </a:r>
            <a:r>
              <a:rPr lang="en-US" dirty="0"/>
              <a:t> COVID-19, </a:t>
            </a:r>
            <a:r>
              <a:rPr lang="en-US" dirty="0" err="1"/>
              <a:t>März</a:t>
            </a:r>
            <a:r>
              <a:rPr lang="en-US" dirty="0"/>
              <a:t> 2021</a:t>
            </a:r>
          </a:p>
        </p:txBody>
      </p:sp>
      <p:graphicFrame>
        <p:nvGraphicFramePr>
          <p:cNvPr id="13" name="Chart 12">
            <a:extLst>
              <a:ext uri="{FF2B5EF4-FFF2-40B4-BE49-F238E27FC236}">
                <a16:creationId xmlns:a16="http://schemas.microsoft.com/office/drawing/2014/main" id="{E9789096-7277-3C4A-9D34-D0C375C4B4EC}"/>
              </a:ext>
            </a:extLst>
          </p:cNvPr>
          <p:cNvGraphicFramePr>
            <a:graphicFrameLocks/>
          </p:cNvGraphicFramePr>
          <p:nvPr>
            <p:extLst>
              <p:ext uri="{D42A27DB-BD31-4B8C-83A1-F6EECF244321}">
                <p14:modId xmlns:p14="http://schemas.microsoft.com/office/powerpoint/2010/main" val="1814107023"/>
              </p:ext>
            </p:extLst>
          </p:nvPr>
        </p:nvGraphicFramePr>
        <p:xfrm>
          <a:off x="512064" y="2608530"/>
          <a:ext cx="8027974" cy="3412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9340863"/>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28072" y="2527977"/>
            <a:ext cx="8046720" cy="1865126"/>
          </a:xfrm>
        </p:spPr>
        <p:txBody>
          <a:bodyPr/>
          <a:lstStyle/>
          <a:p>
            <a:pPr algn="ctr"/>
            <a:r>
              <a:rPr lang="de-DE" b="1" dirty="0"/>
              <a:t>4. Wachstumstreiber 2021-23: </a:t>
            </a:r>
            <a:br>
              <a:rPr lang="de-DE" b="1" dirty="0"/>
            </a:br>
            <a:br>
              <a:rPr lang="de-DE" b="1" dirty="0"/>
            </a:br>
            <a:r>
              <a:rPr lang="de-DE" b="1" dirty="0"/>
              <a:t>Volkswirtschaften haben sich angepasst, warten aber auf die Impfstoffe</a:t>
            </a:r>
            <a:endParaRPr lang="en-GB" b="1" dirty="0"/>
          </a:p>
        </p:txBody>
      </p:sp>
      <p:sp>
        <p:nvSpPr>
          <p:cNvPr id="8" name="Text Placeholder 7">
            <a:extLst>
              <a:ext uri="{FF2B5EF4-FFF2-40B4-BE49-F238E27FC236}">
                <a16:creationId xmlns:a16="http://schemas.microsoft.com/office/drawing/2014/main" id="{2170B8F4-FEA8-4943-B843-B5AE6F0B932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26002479"/>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 Bloomberg. Update </a:t>
            </a:r>
            <a:r>
              <a:rPr lang="en-GB" dirty="0" err="1"/>
              <a:t>März</a:t>
            </a:r>
            <a:r>
              <a:rPr lang="de-DE" dirty="0"/>
              <a:t> 2021. </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37949"/>
          </a:xfrm>
          <a:noFill/>
        </p:spPr>
        <p:txBody>
          <a:bodyPr/>
          <a:lstStyle/>
          <a:p>
            <a:r>
              <a:rPr lang="en-US" dirty="0"/>
              <a:t>Die </a:t>
            </a:r>
            <a:r>
              <a:rPr lang="en-US" dirty="0" err="1"/>
              <a:t>zentrale</a:t>
            </a:r>
            <a:r>
              <a:rPr lang="en-US" dirty="0"/>
              <a:t> </a:t>
            </a:r>
            <a:r>
              <a:rPr lang="en-US" dirty="0" err="1"/>
              <a:t>Frage</a:t>
            </a:r>
            <a:r>
              <a:rPr lang="en-US" dirty="0"/>
              <a:t>: </a:t>
            </a:r>
            <a:r>
              <a:rPr lang="en-US" dirty="0" err="1"/>
              <a:t>Wie</a:t>
            </a:r>
            <a:r>
              <a:rPr lang="en-US" dirty="0"/>
              <a:t> </a:t>
            </a:r>
            <a:r>
              <a:rPr lang="en-US" dirty="0" err="1"/>
              <a:t>schnell</a:t>
            </a:r>
            <a:r>
              <a:rPr lang="en-US" dirty="0"/>
              <a:t> </a:t>
            </a:r>
            <a:r>
              <a:rPr lang="en-US" dirty="0" err="1"/>
              <a:t>können</a:t>
            </a:r>
            <a:r>
              <a:rPr lang="en-US" dirty="0"/>
              <a:t> die </a:t>
            </a:r>
            <a:r>
              <a:rPr lang="en-US" dirty="0" err="1"/>
              <a:t>Impfraten</a:t>
            </a:r>
            <a:r>
              <a:rPr lang="en-US" dirty="0"/>
              <a:t> </a:t>
            </a:r>
            <a:r>
              <a:rPr lang="en-US" dirty="0" err="1"/>
              <a:t>steigen</a:t>
            </a:r>
            <a:r>
              <a:rPr lang="en-US" dirty="0"/>
              <a:t>? </a:t>
            </a:r>
            <a:r>
              <a:rPr lang="en-US" dirty="0" err="1"/>
              <a:t>Enorme</a:t>
            </a:r>
            <a:r>
              <a:rPr lang="en-US" dirty="0"/>
              <a:t> </a:t>
            </a:r>
            <a:r>
              <a:rPr lang="en-US" dirty="0" err="1"/>
              <a:t>Divergenz</a:t>
            </a:r>
            <a:r>
              <a:rPr lang="en-US" dirty="0"/>
              <a:t> </a:t>
            </a:r>
            <a:r>
              <a:rPr lang="en-US" dirty="0" err="1"/>
              <a:t>innerhalb</a:t>
            </a:r>
            <a:r>
              <a:rPr lang="en-US" dirty="0"/>
              <a:t> von MOSOEL.</a:t>
            </a:r>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44080" y="1869188"/>
            <a:ext cx="8014704" cy="703678"/>
          </a:xfrm>
          <a:noFill/>
        </p:spPr>
        <p:txBody>
          <a:bodyPr/>
          <a:lstStyle/>
          <a:p>
            <a:r>
              <a:rPr lang="en-GB" dirty="0"/>
              <a:t>Jahre, </a:t>
            </a:r>
            <a:r>
              <a:rPr lang="en-GB" dirty="0" err="1"/>
              <a:t>bis</a:t>
            </a:r>
            <a:r>
              <a:rPr lang="en-GB" dirty="0"/>
              <a:t> 75% der </a:t>
            </a:r>
            <a:r>
              <a:rPr lang="en-GB" dirty="0" err="1"/>
              <a:t>Bevölkerung</a:t>
            </a:r>
            <a:r>
              <a:rPr lang="en-GB" dirty="0"/>
              <a:t> </a:t>
            </a:r>
            <a:r>
              <a:rPr lang="en-GB" dirty="0" err="1"/>
              <a:t>geimpft</a:t>
            </a:r>
            <a:r>
              <a:rPr lang="en-GB" dirty="0"/>
              <a:t> </a:t>
            </a:r>
            <a:r>
              <a:rPr lang="en-GB" dirty="0" err="1"/>
              <a:t>sind</a:t>
            </a:r>
            <a:r>
              <a:rPr lang="en-GB" dirty="0"/>
              <a:t>, </a:t>
            </a:r>
            <a:r>
              <a:rPr lang="en-GB" dirty="0" err="1"/>
              <a:t>basierend</a:t>
            </a:r>
            <a:r>
              <a:rPr lang="en-GB" dirty="0"/>
              <a:t> auf den </a:t>
            </a:r>
            <a:r>
              <a:rPr lang="en-GB" dirty="0" err="1"/>
              <a:t>aktuellen</a:t>
            </a:r>
            <a:r>
              <a:rPr lang="en-GB" dirty="0"/>
              <a:t> </a:t>
            </a:r>
            <a:r>
              <a:rPr lang="en-GB" dirty="0" err="1"/>
              <a:t>Impfraten</a:t>
            </a:r>
            <a:endParaRPr lang="en-GB" dirty="0"/>
          </a:p>
        </p:txBody>
      </p:sp>
      <p:graphicFrame>
        <p:nvGraphicFramePr>
          <p:cNvPr id="8" name="Chart 7">
            <a:extLst>
              <a:ext uri="{FF2B5EF4-FFF2-40B4-BE49-F238E27FC236}">
                <a16:creationId xmlns:a16="http://schemas.microsoft.com/office/drawing/2014/main" id="{F22780D2-476C-7C4B-B748-25F61B0398A3}"/>
              </a:ext>
            </a:extLst>
          </p:cNvPr>
          <p:cNvGraphicFramePr>
            <a:graphicFrameLocks/>
          </p:cNvGraphicFramePr>
          <p:nvPr>
            <p:extLst>
              <p:ext uri="{D42A27DB-BD31-4B8C-83A1-F6EECF244321}">
                <p14:modId xmlns:p14="http://schemas.microsoft.com/office/powerpoint/2010/main" val="1014071560"/>
              </p:ext>
            </p:extLst>
          </p:nvPr>
        </p:nvGraphicFramePr>
        <p:xfrm>
          <a:off x="544080" y="2852936"/>
          <a:ext cx="8014704" cy="32002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5142495"/>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 OECD. Anmerkung: Nettoersparnis der privaten Haushalte = verfügbares Nettoeinkommen der privaten Haushalte, bereinigt um Änderungen der Rentenansprüche, minus Konsumausgaben der privaten Haushalte. </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78729"/>
          </a:xfrm>
          <a:noFill/>
        </p:spPr>
        <p:txBody>
          <a:bodyPr/>
          <a:lstStyle/>
          <a:p>
            <a:r>
              <a:rPr lang="en-US" dirty="0" err="1"/>
              <a:t>Wenn</a:t>
            </a:r>
            <a:r>
              <a:rPr lang="en-US" dirty="0"/>
              <a:t> die </a:t>
            </a:r>
            <a:r>
              <a:rPr lang="en-US" dirty="0" err="1"/>
              <a:t>Impfraten</a:t>
            </a:r>
            <a:r>
              <a:rPr lang="en-US" dirty="0"/>
              <a:t> </a:t>
            </a:r>
            <a:r>
              <a:rPr lang="en-US" dirty="0" err="1"/>
              <a:t>steigen</a:t>
            </a:r>
            <a:r>
              <a:rPr lang="en-US" dirty="0"/>
              <a:t> und das Wetter </a:t>
            </a:r>
            <a:r>
              <a:rPr lang="en-US" dirty="0" err="1"/>
              <a:t>besser</a:t>
            </a:r>
            <a:r>
              <a:rPr lang="en-US" dirty="0"/>
              <a:t> </a:t>
            </a:r>
            <a:r>
              <a:rPr lang="en-US" dirty="0" err="1"/>
              <a:t>wird</a:t>
            </a:r>
            <a:r>
              <a:rPr lang="en-US" dirty="0"/>
              <a:t>, </a:t>
            </a:r>
            <a:r>
              <a:rPr lang="en-US" dirty="0" err="1"/>
              <a:t>sollte</a:t>
            </a:r>
            <a:r>
              <a:rPr lang="en-US" dirty="0"/>
              <a:t> der </a:t>
            </a:r>
            <a:r>
              <a:rPr lang="en-US" dirty="0" err="1"/>
              <a:t>Konsum</a:t>
            </a:r>
            <a:r>
              <a:rPr lang="en-US" dirty="0"/>
              <a:t> das </a:t>
            </a:r>
            <a:r>
              <a:rPr lang="en-US" dirty="0" err="1"/>
              <a:t>Wachstum</a:t>
            </a:r>
            <a:r>
              <a:rPr lang="en-US" dirty="0"/>
              <a:t> </a:t>
            </a:r>
            <a:r>
              <a:rPr lang="en-US" dirty="0" err="1"/>
              <a:t>antreiben</a:t>
            </a:r>
            <a:endParaRPr lang="en-US" dirty="0"/>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44080" y="1869188"/>
            <a:ext cx="8014704" cy="474853"/>
          </a:xfrm>
          <a:noFill/>
        </p:spPr>
        <p:txBody>
          <a:bodyPr/>
          <a:lstStyle/>
          <a:p>
            <a:r>
              <a:rPr lang="en-US" dirty="0" err="1"/>
              <a:t>Netto-Sparquote</a:t>
            </a:r>
            <a:r>
              <a:rPr lang="en-US" dirty="0"/>
              <a:t> der </a:t>
            </a:r>
            <a:r>
              <a:rPr lang="en-US" dirty="0" err="1"/>
              <a:t>privaten</a:t>
            </a:r>
            <a:r>
              <a:rPr lang="en-US" dirty="0"/>
              <a:t> </a:t>
            </a:r>
            <a:r>
              <a:rPr lang="en-US" dirty="0" err="1"/>
              <a:t>Haushalte</a:t>
            </a:r>
            <a:r>
              <a:rPr lang="en-US" dirty="0"/>
              <a:t>, %</a:t>
            </a:r>
          </a:p>
        </p:txBody>
      </p:sp>
      <p:graphicFrame>
        <p:nvGraphicFramePr>
          <p:cNvPr id="7" name="Chart 6">
            <a:extLst>
              <a:ext uri="{FF2B5EF4-FFF2-40B4-BE49-F238E27FC236}">
                <a16:creationId xmlns:a16="http://schemas.microsoft.com/office/drawing/2014/main" id="{79BA0CE8-BF90-F440-9B1D-983AE5274DBC}"/>
              </a:ext>
            </a:extLst>
          </p:cNvPr>
          <p:cNvGraphicFramePr>
            <a:graphicFrameLocks/>
          </p:cNvGraphicFramePr>
          <p:nvPr>
            <p:extLst>
              <p:ext uri="{D42A27DB-BD31-4B8C-83A1-F6EECF244321}">
                <p14:modId xmlns:p14="http://schemas.microsoft.com/office/powerpoint/2010/main" val="3681566961"/>
              </p:ext>
            </p:extLst>
          </p:nvPr>
        </p:nvGraphicFramePr>
        <p:xfrm>
          <a:off x="544080" y="2482546"/>
          <a:ext cx="8014704" cy="34667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2601007"/>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a:xfrm>
            <a:off x="534954" y="6229350"/>
            <a:ext cx="6629333" cy="404813"/>
          </a:xfrm>
        </p:spPr>
        <p:txBody>
          <a:bodyPr/>
          <a:lstStyle/>
          <a:p>
            <a:r>
              <a:rPr lang="de-DE" dirty="0"/>
              <a:t>Quellen: IWF, nationale Quellen, wiiw. Anmerkung: Effektivzins der Staatsverschuldung als Zinszahlungen (Primärhaushaltssaldo - Gesamthaushaltssaldo) geteilt durch die öffentliche Nettoverschuldung berechnet.</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1421928"/>
          </a:xfrm>
          <a:noFill/>
        </p:spPr>
        <p:txBody>
          <a:bodyPr/>
          <a:lstStyle/>
          <a:p>
            <a:r>
              <a:rPr lang="en-US" dirty="0"/>
              <a:t>Die </a:t>
            </a:r>
            <a:r>
              <a:rPr lang="en-US" dirty="0" err="1"/>
              <a:t>Politik</a:t>
            </a:r>
            <a:r>
              <a:rPr lang="en-US" dirty="0"/>
              <a:t> </a:t>
            </a:r>
            <a:r>
              <a:rPr lang="en-US" dirty="0" err="1"/>
              <a:t>dürfte</a:t>
            </a:r>
            <a:r>
              <a:rPr lang="en-US" dirty="0"/>
              <a:t> </a:t>
            </a:r>
            <a:r>
              <a:rPr lang="en-US" dirty="0" err="1"/>
              <a:t>sowohl</a:t>
            </a:r>
            <a:r>
              <a:rPr lang="en-US" dirty="0"/>
              <a:t> auf EU- </a:t>
            </a:r>
            <a:r>
              <a:rPr lang="en-US" dirty="0" err="1"/>
              <a:t>als</a:t>
            </a:r>
            <a:r>
              <a:rPr lang="en-US" dirty="0"/>
              <a:t> </a:t>
            </a:r>
            <a:r>
              <a:rPr lang="en-US" dirty="0" err="1"/>
              <a:t>auch</a:t>
            </a:r>
            <a:r>
              <a:rPr lang="en-US" dirty="0"/>
              <a:t> auf </a:t>
            </a:r>
            <a:r>
              <a:rPr lang="en-US" dirty="0" err="1"/>
              <a:t>nationaler</a:t>
            </a:r>
            <a:r>
              <a:rPr lang="en-US" dirty="0"/>
              <a:t> </a:t>
            </a:r>
            <a:r>
              <a:rPr lang="en-US" dirty="0" err="1"/>
              <a:t>Ebene</a:t>
            </a:r>
            <a:r>
              <a:rPr lang="en-US" dirty="0"/>
              <a:t> </a:t>
            </a:r>
            <a:r>
              <a:rPr lang="en-US" dirty="0" err="1"/>
              <a:t>weiterhin</a:t>
            </a:r>
            <a:r>
              <a:rPr lang="en-US" dirty="0"/>
              <a:t> </a:t>
            </a:r>
            <a:r>
              <a:rPr lang="en-US" dirty="0" err="1"/>
              <a:t>unterstützend</a:t>
            </a:r>
            <a:r>
              <a:rPr lang="en-US" dirty="0"/>
              <a:t> </a:t>
            </a:r>
            <a:r>
              <a:rPr lang="en-US" dirty="0" err="1"/>
              <a:t>wirken</a:t>
            </a:r>
            <a:r>
              <a:rPr lang="en-US" dirty="0"/>
              <a:t>: </a:t>
            </a:r>
            <a:r>
              <a:rPr lang="en-US" dirty="0" err="1"/>
              <a:t>billige</a:t>
            </a:r>
            <a:r>
              <a:rPr lang="en-US" dirty="0"/>
              <a:t> </a:t>
            </a:r>
            <a:r>
              <a:rPr lang="en-US" dirty="0" err="1"/>
              <a:t>Schulden</a:t>
            </a:r>
            <a:r>
              <a:rPr lang="en-US" dirty="0"/>
              <a:t> und </a:t>
            </a:r>
            <a:r>
              <a:rPr lang="en-US" dirty="0" err="1"/>
              <a:t>Spielraum</a:t>
            </a:r>
            <a:r>
              <a:rPr lang="en-US" dirty="0"/>
              <a:t> </a:t>
            </a:r>
            <a:r>
              <a:rPr lang="en-US" dirty="0" err="1"/>
              <a:t>für</a:t>
            </a:r>
            <a:r>
              <a:rPr lang="en-US" dirty="0"/>
              <a:t> </a:t>
            </a:r>
            <a:r>
              <a:rPr lang="en-US" dirty="0" err="1"/>
              <a:t>niedrige</a:t>
            </a:r>
            <a:r>
              <a:rPr lang="en-US" dirty="0"/>
              <a:t> </a:t>
            </a:r>
            <a:r>
              <a:rPr lang="en-US" dirty="0" err="1"/>
              <a:t>Zinsen</a:t>
            </a:r>
            <a:endParaRPr lang="en-US" dirty="0"/>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34954" y="2262857"/>
            <a:ext cx="3883904" cy="441224"/>
          </a:xfrm>
          <a:noFill/>
        </p:spPr>
        <p:txBody>
          <a:bodyPr/>
          <a:lstStyle/>
          <a:p>
            <a:r>
              <a:rPr lang="en-US" dirty="0" err="1"/>
              <a:t>Effektiver</a:t>
            </a:r>
            <a:r>
              <a:rPr lang="en-US" dirty="0"/>
              <a:t> </a:t>
            </a:r>
            <a:r>
              <a:rPr lang="en-US" dirty="0" err="1"/>
              <a:t>Zinssatz</a:t>
            </a:r>
            <a:r>
              <a:rPr lang="en-US" dirty="0"/>
              <a:t> der </a:t>
            </a:r>
            <a:r>
              <a:rPr lang="en-US" dirty="0" err="1"/>
              <a:t>Staatsverschuldung</a:t>
            </a:r>
            <a:r>
              <a:rPr lang="en-US" dirty="0"/>
              <a:t>, %</a:t>
            </a:r>
          </a:p>
        </p:txBody>
      </p:sp>
      <p:graphicFrame>
        <p:nvGraphicFramePr>
          <p:cNvPr id="8" name="Chart 7">
            <a:extLst>
              <a:ext uri="{FF2B5EF4-FFF2-40B4-BE49-F238E27FC236}">
                <a16:creationId xmlns:a16="http://schemas.microsoft.com/office/drawing/2014/main" id="{43C51A08-9D4F-2B40-B58B-0E2075DBB31F}"/>
              </a:ext>
            </a:extLst>
          </p:cNvPr>
          <p:cNvGraphicFramePr>
            <a:graphicFrameLocks/>
          </p:cNvGraphicFramePr>
          <p:nvPr>
            <p:extLst>
              <p:ext uri="{D42A27DB-BD31-4B8C-83A1-F6EECF244321}">
                <p14:modId xmlns:p14="http://schemas.microsoft.com/office/powerpoint/2010/main" val="393357980"/>
              </p:ext>
            </p:extLst>
          </p:nvPr>
        </p:nvGraphicFramePr>
        <p:xfrm>
          <a:off x="544080" y="3068960"/>
          <a:ext cx="3883904"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2">
            <a:extLst>
              <a:ext uri="{FF2B5EF4-FFF2-40B4-BE49-F238E27FC236}">
                <a16:creationId xmlns:a16="http://schemas.microsoft.com/office/drawing/2014/main" id="{3E43A728-57D8-FA45-A8BB-D8F8FFB3EE6E}"/>
              </a:ext>
            </a:extLst>
          </p:cNvPr>
          <p:cNvSpPr txBox="1">
            <a:spLocks/>
          </p:cNvSpPr>
          <p:nvPr/>
        </p:nvSpPr>
        <p:spPr bwMode="auto">
          <a:xfrm>
            <a:off x="4674880" y="2262857"/>
            <a:ext cx="3883904" cy="441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US" kern="0" dirty="0" err="1"/>
              <a:t>Reale</a:t>
            </a:r>
            <a:r>
              <a:rPr lang="en-US" kern="0" dirty="0"/>
              <a:t> </a:t>
            </a:r>
            <a:r>
              <a:rPr lang="en-US" kern="0" dirty="0" err="1"/>
              <a:t>Zinssätze</a:t>
            </a:r>
            <a:r>
              <a:rPr lang="en-US" kern="0" dirty="0"/>
              <a:t>, VPI-</a:t>
            </a:r>
            <a:r>
              <a:rPr lang="en-US" kern="0" dirty="0" err="1"/>
              <a:t>bereinigt</a:t>
            </a:r>
            <a:r>
              <a:rPr lang="en-US" kern="0" dirty="0"/>
              <a:t>, Feb. 2021 vs. </a:t>
            </a:r>
            <a:r>
              <a:rPr lang="en-US" kern="0" dirty="0" err="1"/>
              <a:t>Durchschnitt</a:t>
            </a:r>
            <a:r>
              <a:rPr lang="en-US" kern="0" dirty="0"/>
              <a:t> 2007-19, pp</a:t>
            </a:r>
          </a:p>
        </p:txBody>
      </p:sp>
      <p:graphicFrame>
        <p:nvGraphicFramePr>
          <p:cNvPr id="11" name="Chart 10">
            <a:extLst>
              <a:ext uri="{FF2B5EF4-FFF2-40B4-BE49-F238E27FC236}">
                <a16:creationId xmlns:a16="http://schemas.microsoft.com/office/drawing/2014/main" id="{F3D32055-67B2-524E-9669-0579A8F37A27}"/>
              </a:ext>
            </a:extLst>
          </p:cNvPr>
          <p:cNvGraphicFramePr>
            <a:graphicFrameLocks/>
          </p:cNvGraphicFramePr>
          <p:nvPr>
            <p:extLst>
              <p:ext uri="{D42A27DB-BD31-4B8C-83A1-F6EECF244321}">
                <p14:modId xmlns:p14="http://schemas.microsoft.com/office/powerpoint/2010/main" val="1665167475"/>
              </p:ext>
            </p:extLst>
          </p:nvPr>
        </p:nvGraphicFramePr>
        <p:xfrm>
          <a:off x="4674880" y="3068961"/>
          <a:ext cx="3883904"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5544572"/>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Quellen: Nationale Quellen, wiiw.</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37949"/>
          </a:xfrm>
        </p:spPr>
        <p:txBody>
          <a:bodyPr/>
          <a:lstStyle/>
          <a:p>
            <a:r>
              <a:rPr lang="en-US" dirty="0" err="1"/>
              <a:t>Externe</a:t>
            </a:r>
            <a:r>
              <a:rPr lang="en-US" dirty="0"/>
              <a:t> </a:t>
            </a:r>
            <a:r>
              <a:rPr lang="en-US" dirty="0" err="1"/>
              <a:t>Faktoren</a:t>
            </a:r>
            <a:r>
              <a:rPr lang="en-US" dirty="0"/>
              <a:t>: </a:t>
            </a:r>
            <a:r>
              <a:rPr lang="en-US" dirty="0" err="1"/>
              <a:t>Raum</a:t>
            </a:r>
            <a:r>
              <a:rPr lang="en-US" dirty="0"/>
              <a:t> </a:t>
            </a:r>
            <a:r>
              <a:rPr lang="en-US" dirty="0" err="1"/>
              <a:t>für</a:t>
            </a:r>
            <a:r>
              <a:rPr lang="en-US" dirty="0"/>
              <a:t> </a:t>
            </a:r>
            <a:r>
              <a:rPr lang="en-US" dirty="0" err="1"/>
              <a:t>Wachstum</a:t>
            </a:r>
            <a:r>
              <a:rPr lang="en-US" dirty="0"/>
              <a:t>, da die </a:t>
            </a:r>
            <a:r>
              <a:rPr lang="en-US" dirty="0" err="1"/>
              <a:t>globale</a:t>
            </a:r>
            <a:r>
              <a:rPr lang="en-US" dirty="0"/>
              <a:t> </a:t>
            </a:r>
            <a:r>
              <a:rPr lang="en-US" dirty="0" err="1"/>
              <a:t>Erholung</a:t>
            </a:r>
            <a:r>
              <a:rPr lang="en-US" dirty="0"/>
              <a:t> an </a:t>
            </a:r>
            <a:r>
              <a:rPr lang="en-US" dirty="0" err="1"/>
              <a:t>Dynamik</a:t>
            </a:r>
            <a:r>
              <a:rPr lang="en-US" dirty="0"/>
              <a:t> </a:t>
            </a:r>
            <a:r>
              <a:rPr lang="en-US" dirty="0" err="1"/>
              <a:t>gewinnt</a:t>
            </a:r>
            <a:endParaRPr lang="en-US" dirty="0"/>
          </a:p>
        </p:txBody>
      </p:sp>
      <p:graphicFrame>
        <p:nvGraphicFramePr>
          <p:cNvPr id="8" name="Chart 7">
            <a:extLst>
              <a:ext uri="{FF2B5EF4-FFF2-40B4-BE49-F238E27FC236}">
                <a16:creationId xmlns:a16="http://schemas.microsoft.com/office/drawing/2014/main" id="{6C26706E-853B-0043-BD70-9EF94BDDFBB2}"/>
              </a:ext>
            </a:extLst>
          </p:cNvPr>
          <p:cNvGraphicFramePr>
            <a:graphicFrameLocks/>
          </p:cNvGraphicFramePr>
          <p:nvPr>
            <p:extLst>
              <p:ext uri="{D42A27DB-BD31-4B8C-83A1-F6EECF244321}">
                <p14:modId xmlns:p14="http://schemas.microsoft.com/office/powerpoint/2010/main" val="813584777"/>
              </p:ext>
            </p:extLst>
          </p:nvPr>
        </p:nvGraphicFramePr>
        <p:xfrm>
          <a:off x="512064" y="2562279"/>
          <a:ext cx="8046720" cy="366707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3">
            <a:extLst>
              <a:ext uri="{FF2B5EF4-FFF2-40B4-BE49-F238E27FC236}">
                <a16:creationId xmlns:a16="http://schemas.microsoft.com/office/drawing/2014/main" id="{292F465A-3B77-8049-AA0E-3E4A26AB9143}"/>
              </a:ext>
            </a:extLst>
          </p:cNvPr>
          <p:cNvSpPr txBox="1">
            <a:spLocks/>
          </p:cNvSpPr>
          <p:nvPr/>
        </p:nvSpPr>
        <p:spPr bwMode="auto">
          <a:xfrm>
            <a:off x="519816" y="1742812"/>
            <a:ext cx="8038968" cy="8194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GB" dirty="0" err="1"/>
              <a:t>Reisedienstleistungen</a:t>
            </a:r>
            <a:r>
              <a:rPr lang="en-GB" dirty="0"/>
              <a:t> (Credit, </a:t>
            </a:r>
            <a:r>
              <a:rPr lang="en-GB" dirty="0" err="1"/>
              <a:t>BoP</a:t>
            </a:r>
            <a:r>
              <a:rPr lang="en-GB" dirty="0"/>
              <a:t>)</a:t>
            </a:r>
            <a:r>
              <a:rPr lang="de-DE" kern="0" dirty="0"/>
              <a:t>, auf Euro-Basis, %-Veränderung gegenüber dem Vorjahr, April-September 2020</a:t>
            </a:r>
            <a:endParaRPr lang="en-GB" kern="0" dirty="0"/>
          </a:p>
        </p:txBody>
      </p:sp>
    </p:spTree>
    <p:extLst>
      <p:ext uri="{BB962C8B-B14F-4D97-AF65-F5344CB8AC3E}">
        <p14:creationId xmlns:p14="http://schemas.microsoft.com/office/powerpoint/2010/main" val="1532260272"/>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1412776"/>
            <a:ext cx="8014704" cy="4496345"/>
          </a:xfrm>
          <a:noFill/>
        </p:spPr>
        <p:txBody>
          <a:bodyPr/>
          <a:lstStyle/>
          <a:p>
            <a:pPr marL="342900" indent="-342900">
              <a:lnSpc>
                <a:spcPct val="200000"/>
              </a:lnSpc>
              <a:buAutoNum type="arabicPeriod"/>
            </a:pPr>
            <a:r>
              <a:rPr lang="en-US" dirty="0" err="1"/>
              <a:t>Globale</a:t>
            </a:r>
            <a:r>
              <a:rPr lang="en-US" dirty="0"/>
              <a:t> </a:t>
            </a:r>
            <a:r>
              <a:rPr lang="en-US" dirty="0" err="1"/>
              <a:t>Ausgangssituation</a:t>
            </a:r>
            <a:r>
              <a:rPr lang="en-US" dirty="0"/>
              <a:t>: </a:t>
            </a:r>
            <a:r>
              <a:rPr lang="en-US" dirty="0" err="1"/>
              <a:t>Erholung</a:t>
            </a:r>
            <a:r>
              <a:rPr lang="en-US" dirty="0"/>
              <a:t>, </a:t>
            </a:r>
            <a:r>
              <a:rPr lang="en-US" dirty="0" err="1"/>
              <a:t>Divergenz</a:t>
            </a:r>
            <a:r>
              <a:rPr lang="en-US" dirty="0"/>
              <a:t>, Europa </a:t>
            </a:r>
            <a:r>
              <a:rPr lang="en-US" dirty="0" err="1"/>
              <a:t>hinkt</a:t>
            </a:r>
            <a:r>
              <a:rPr lang="en-US" dirty="0"/>
              <a:t> </a:t>
            </a:r>
            <a:r>
              <a:rPr lang="en-US" dirty="0" err="1"/>
              <a:t>hinterher</a:t>
            </a:r>
            <a:endParaRPr lang="en-US" dirty="0"/>
          </a:p>
          <a:p>
            <a:pPr marL="342900" indent="-342900">
              <a:lnSpc>
                <a:spcPct val="200000"/>
              </a:lnSpc>
              <a:buAutoNum type="arabicPeriod"/>
            </a:pPr>
            <a:r>
              <a:rPr lang="en-US" dirty="0" err="1"/>
              <a:t>Neue</a:t>
            </a:r>
            <a:r>
              <a:rPr lang="en-US" dirty="0"/>
              <a:t> </a:t>
            </a:r>
            <a:r>
              <a:rPr lang="en-US" dirty="0" err="1"/>
              <a:t>Konjunktur-Prognosen</a:t>
            </a:r>
            <a:r>
              <a:rPr lang="en-US" dirty="0"/>
              <a:t> </a:t>
            </a:r>
            <a:r>
              <a:rPr lang="en-US" dirty="0" err="1"/>
              <a:t>für</a:t>
            </a:r>
            <a:r>
              <a:rPr lang="en-US" dirty="0"/>
              <a:t> MOSOEL: </a:t>
            </a:r>
            <a:r>
              <a:rPr lang="en-US" dirty="0" err="1"/>
              <a:t>Erholung</a:t>
            </a:r>
            <a:r>
              <a:rPr lang="en-US" dirty="0"/>
              <a:t> </a:t>
            </a:r>
            <a:r>
              <a:rPr lang="en-US" dirty="0" err="1"/>
              <a:t>verzögert</a:t>
            </a:r>
            <a:r>
              <a:rPr lang="en-US" dirty="0"/>
              <a:t> </a:t>
            </a:r>
            <a:r>
              <a:rPr lang="en-US" dirty="0" err="1"/>
              <a:t>sich</a:t>
            </a:r>
            <a:endParaRPr lang="en-US" dirty="0"/>
          </a:p>
          <a:p>
            <a:pPr marL="342900" indent="-342900">
              <a:lnSpc>
                <a:spcPct val="200000"/>
              </a:lnSpc>
              <a:buAutoNum type="arabicPeriod"/>
            </a:pPr>
            <a:r>
              <a:rPr lang="en-US" dirty="0"/>
              <a:t>Die </a:t>
            </a:r>
            <a:r>
              <a:rPr lang="en-US" dirty="0" err="1"/>
              <a:t>Pandemie</a:t>
            </a:r>
            <a:r>
              <a:rPr lang="en-US" dirty="0"/>
              <a:t> und die </a:t>
            </a:r>
            <a:r>
              <a:rPr lang="en-US" dirty="0" err="1"/>
              <a:t>wirtschaftlichen</a:t>
            </a:r>
            <a:r>
              <a:rPr lang="en-US" dirty="0"/>
              <a:t> </a:t>
            </a:r>
            <a:r>
              <a:rPr lang="en-US" dirty="0" err="1"/>
              <a:t>Auswirkungen</a:t>
            </a:r>
            <a:r>
              <a:rPr lang="en-US" dirty="0"/>
              <a:t> in MOSOEL </a:t>
            </a:r>
            <a:r>
              <a:rPr lang="en-US" dirty="0" err="1"/>
              <a:t>bis</a:t>
            </a:r>
            <a:r>
              <a:rPr lang="en-US" dirty="0"/>
              <a:t> </a:t>
            </a:r>
            <a:r>
              <a:rPr lang="en-US" dirty="0" err="1"/>
              <a:t>jetzt</a:t>
            </a:r>
            <a:endParaRPr lang="en-US" dirty="0"/>
          </a:p>
          <a:p>
            <a:pPr marL="342900" indent="-342900">
              <a:lnSpc>
                <a:spcPct val="200000"/>
              </a:lnSpc>
              <a:buAutoNum type="arabicPeriod"/>
            </a:pPr>
            <a:r>
              <a:rPr lang="en-US" dirty="0" err="1"/>
              <a:t>Wachstumstreiber</a:t>
            </a:r>
            <a:r>
              <a:rPr lang="en-US" dirty="0"/>
              <a:t> 2021-23: </a:t>
            </a:r>
            <a:r>
              <a:rPr lang="en-US" dirty="0" err="1"/>
              <a:t>Warten</a:t>
            </a:r>
            <a:r>
              <a:rPr lang="en-US" dirty="0"/>
              <a:t> auf </a:t>
            </a:r>
            <a:r>
              <a:rPr lang="en-US" dirty="0" err="1"/>
              <a:t>Impfstoffe</a:t>
            </a:r>
            <a:endParaRPr lang="en-US" dirty="0"/>
          </a:p>
          <a:p>
            <a:pPr marL="342900" indent="-342900">
              <a:lnSpc>
                <a:spcPct val="200000"/>
              </a:lnSpc>
              <a:buAutoNum type="arabicPeriod"/>
            </a:pPr>
            <a:r>
              <a:rPr lang="en-US" dirty="0" err="1"/>
              <a:t>Risiken</a:t>
            </a:r>
            <a:r>
              <a:rPr lang="en-US" dirty="0"/>
              <a:t> und </a:t>
            </a:r>
            <a:r>
              <a:rPr lang="en-US" dirty="0" err="1"/>
              <a:t>mittelfristiger</a:t>
            </a:r>
            <a:r>
              <a:rPr lang="en-US" dirty="0"/>
              <a:t> </a:t>
            </a:r>
            <a:r>
              <a:rPr lang="en-US" dirty="0" err="1"/>
              <a:t>Ausblick</a:t>
            </a:r>
            <a:endParaRPr lang="en-US" dirty="0"/>
          </a:p>
          <a:p>
            <a:pPr marL="342900" indent="-342900">
              <a:lnSpc>
                <a:spcPct val="200000"/>
              </a:lnSpc>
              <a:buAutoNum type="arabicPeriod"/>
            </a:pPr>
            <a:r>
              <a:rPr lang="en-US" dirty="0" err="1"/>
              <a:t>Auswirkungen</a:t>
            </a:r>
            <a:r>
              <a:rPr lang="en-US" dirty="0"/>
              <a:t> auf </a:t>
            </a:r>
            <a:r>
              <a:rPr lang="en-US" dirty="0" err="1"/>
              <a:t>Österreich</a:t>
            </a:r>
            <a:r>
              <a:rPr lang="en-US" dirty="0"/>
              <a:t> </a:t>
            </a:r>
          </a:p>
          <a:p>
            <a:pPr marL="342900" indent="-342900">
              <a:lnSpc>
                <a:spcPct val="200000"/>
              </a:lnSpc>
              <a:buAutoNum type="arabicPeriod"/>
            </a:pPr>
            <a:endParaRPr lang="en-US" dirty="0"/>
          </a:p>
        </p:txBody>
      </p:sp>
      <p:sp>
        <p:nvSpPr>
          <p:cNvPr id="4" name="Title 3"/>
          <p:cNvSpPr>
            <a:spLocks noGrp="1"/>
          </p:cNvSpPr>
          <p:nvPr>
            <p:ph type="title"/>
          </p:nvPr>
        </p:nvSpPr>
        <p:spPr>
          <a:xfrm>
            <a:off x="512064" y="804863"/>
            <a:ext cx="8046720" cy="494751"/>
          </a:xfrm>
        </p:spPr>
        <p:txBody>
          <a:bodyPr/>
          <a:lstStyle/>
          <a:p>
            <a:r>
              <a:rPr lang="de-DE" b="1" dirty="0"/>
              <a:t>Überblick</a:t>
            </a:r>
            <a:endParaRPr lang="en-GB" b="1" dirty="0"/>
          </a:p>
        </p:txBody>
      </p:sp>
      <p:sp>
        <p:nvSpPr>
          <p:cNvPr id="6" name="Text Placeholder 5">
            <a:extLst>
              <a:ext uri="{FF2B5EF4-FFF2-40B4-BE49-F238E27FC236}">
                <a16:creationId xmlns:a16="http://schemas.microsoft.com/office/drawing/2014/main" id="{5FF6BDEE-FF32-4C2D-924D-A689AAFF1679}"/>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477239645"/>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28072" y="2527977"/>
            <a:ext cx="8046720" cy="978729"/>
          </a:xfrm>
        </p:spPr>
        <p:txBody>
          <a:bodyPr/>
          <a:lstStyle/>
          <a:p>
            <a:pPr algn="ctr"/>
            <a:r>
              <a:rPr lang="de-DE" b="1" dirty="0"/>
              <a:t>5. </a:t>
            </a:r>
            <a:r>
              <a:rPr lang="en-US" b="1" dirty="0" err="1"/>
              <a:t>Risiken</a:t>
            </a:r>
            <a:r>
              <a:rPr lang="en-US" b="1" dirty="0"/>
              <a:t> und </a:t>
            </a:r>
            <a:r>
              <a:rPr lang="en-US" b="1" dirty="0" err="1"/>
              <a:t>mittelfristiger</a:t>
            </a:r>
            <a:r>
              <a:rPr lang="en-US" b="1" dirty="0"/>
              <a:t> </a:t>
            </a:r>
            <a:r>
              <a:rPr lang="en-US" b="1" dirty="0" err="1"/>
              <a:t>Ausblick</a:t>
            </a:r>
            <a:r>
              <a:rPr lang="en-US" b="1" dirty="0"/>
              <a:t> </a:t>
            </a:r>
            <a:br>
              <a:rPr lang="en-US" dirty="0"/>
            </a:br>
            <a:endParaRPr lang="en-GB" dirty="0"/>
          </a:p>
        </p:txBody>
      </p:sp>
      <p:sp>
        <p:nvSpPr>
          <p:cNvPr id="8" name="Text Placeholder 7">
            <a:extLst>
              <a:ext uri="{FF2B5EF4-FFF2-40B4-BE49-F238E27FC236}">
                <a16:creationId xmlns:a16="http://schemas.microsoft.com/office/drawing/2014/main" id="{2170B8F4-FEA8-4943-B843-B5AE6F0B932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179102387"/>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Quellen: Nationale Quellen, wiiw.</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1421928"/>
          </a:xfrm>
          <a:noFill/>
        </p:spPr>
        <p:txBody>
          <a:bodyPr/>
          <a:lstStyle/>
          <a:p>
            <a:r>
              <a:rPr lang="en-US" dirty="0" err="1"/>
              <a:t>Auswirkungen</a:t>
            </a:r>
            <a:r>
              <a:rPr lang="en-US" dirty="0"/>
              <a:t> auf den </a:t>
            </a:r>
            <a:r>
              <a:rPr lang="en-US" dirty="0" err="1"/>
              <a:t>Arbeitsmarkt</a:t>
            </a:r>
            <a:r>
              <a:rPr lang="en-US" dirty="0"/>
              <a:t> </a:t>
            </a:r>
            <a:r>
              <a:rPr lang="en-US" dirty="0" err="1"/>
              <a:t>bisher</a:t>
            </a:r>
            <a:r>
              <a:rPr lang="en-US" dirty="0"/>
              <a:t> </a:t>
            </a:r>
            <a:r>
              <a:rPr lang="en-US" dirty="0" err="1"/>
              <a:t>weitgehend</a:t>
            </a:r>
            <a:r>
              <a:rPr lang="en-US" dirty="0"/>
              <a:t> </a:t>
            </a:r>
            <a:r>
              <a:rPr lang="en-US" dirty="0" err="1"/>
              <a:t>begrenzt</a:t>
            </a:r>
            <a:r>
              <a:rPr lang="en-US" dirty="0"/>
              <a:t>, </a:t>
            </a:r>
            <a:r>
              <a:rPr lang="en-US" dirty="0" err="1"/>
              <a:t>aber</a:t>
            </a:r>
            <a:r>
              <a:rPr lang="en-US" dirty="0"/>
              <a:t> </a:t>
            </a:r>
            <a:r>
              <a:rPr lang="en-GB" dirty="0"/>
              <a:t>die </a:t>
            </a:r>
            <a:r>
              <a:rPr lang="en-GB" dirty="0" err="1"/>
              <a:t>aktuellen</a:t>
            </a:r>
            <a:r>
              <a:rPr lang="en-GB" dirty="0"/>
              <a:t> </a:t>
            </a:r>
            <a:r>
              <a:rPr lang="en-GB" dirty="0" err="1"/>
              <a:t>Daten</a:t>
            </a:r>
            <a:r>
              <a:rPr lang="en-GB" dirty="0"/>
              <a:t> </a:t>
            </a:r>
            <a:r>
              <a:rPr lang="en-US" dirty="0" err="1"/>
              <a:t>spiegeln</a:t>
            </a:r>
            <a:r>
              <a:rPr lang="en-US" dirty="0"/>
              <a:t> </a:t>
            </a:r>
            <a:r>
              <a:rPr lang="en-US" dirty="0" err="1"/>
              <a:t>wahrscheinlich</a:t>
            </a:r>
            <a:r>
              <a:rPr lang="en-US" dirty="0"/>
              <a:t> </a:t>
            </a:r>
            <a:r>
              <a:rPr lang="en-US" dirty="0" err="1"/>
              <a:t>nicht</a:t>
            </a:r>
            <a:r>
              <a:rPr lang="en-US" dirty="0"/>
              <a:t> die </a:t>
            </a:r>
            <a:r>
              <a:rPr lang="en-US" dirty="0" err="1"/>
              <a:t>Realität</a:t>
            </a:r>
            <a:r>
              <a:rPr lang="en-US" dirty="0"/>
              <a:t> wider</a:t>
            </a:r>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44080" y="2300579"/>
            <a:ext cx="8014704" cy="474853"/>
          </a:xfrm>
          <a:noFill/>
        </p:spPr>
        <p:txBody>
          <a:bodyPr/>
          <a:lstStyle/>
          <a:p>
            <a:r>
              <a:rPr lang="en-US" dirty="0" err="1"/>
              <a:t>Arbeitslosenquote</a:t>
            </a:r>
            <a:r>
              <a:rPr lang="en-US" dirty="0"/>
              <a:t>, </a:t>
            </a:r>
            <a:r>
              <a:rPr lang="en-US" dirty="0" err="1"/>
              <a:t>Veränderung</a:t>
            </a:r>
            <a:r>
              <a:rPr lang="en-US" dirty="0"/>
              <a:t> in % </a:t>
            </a:r>
            <a:r>
              <a:rPr lang="en-US" dirty="0" err="1"/>
              <a:t>zwischen</a:t>
            </a:r>
            <a:r>
              <a:rPr lang="en-US" dirty="0"/>
              <a:t> Q3 2019 und Q3 2020</a:t>
            </a:r>
          </a:p>
        </p:txBody>
      </p:sp>
      <p:graphicFrame>
        <p:nvGraphicFramePr>
          <p:cNvPr id="8" name="Chart 7">
            <a:extLst>
              <a:ext uri="{FF2B5EF4-FFF2-40B4-BE49-F238E27FC236}">
                <a16:creationId xmlns:a16="http://schemas.microsoft.com/office/drawing/2014/main" id="{E45686AD-E5B8-1F40-BBA3-F9803E48B8CD}"/>
              </a:ext>
            </a:extLst>
          </p:cNvPr>
          <p:cNvGraphicFramePr>
            <a:graphicFrameLocks/>
          </p:cNvGraphicFramePr>
          <p:nvPr>
            <p:extLst>
              <p:ext uri="{D42A27DB-BD31-4B8C-83A1-F6EECF244321}">
                <p14:modId xmlns:p14="http://schemas.microsoft.com/office/powerpoint/2010/main" val="1433638997"/>
              </p:ext>
            </p:extLst>
          </p:nvPr>
        </p:nvGraphicFramePr>
        <p:xfrm>
          <a:off x="534955" y="2811040"/>
          <a:ext cx="8023829" cy="34183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1805660"/>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Quellen: Nationale Quellen, wiiw.</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1381147"/>
          </a:xfrm>
          <a:noFill/>
        </p:spPr>
        <p:txBody>
          <a:bodyPr/>
          <a:lstStyle/>
          <a:p>
            <a:r>
              <a:rPr lang="en-US" dirty="0" err="1"/>
              <a:t>Risiken</a:t>
            </a:r>
            <a:r>
              <a:rPr lang="en-US" dirty="0"/>
              <a:t> </a:t>
            </a:r>
            <a:r>
              <a:rPr lang="en-US" dirty="0" err="1"/>
              <a:t>durch</a:t>
            </a:r>
            <a:r>
              <a:rPr lang="en-US" dirty="0"/>
              <a:t> </a:t>
            </a:r>
            <a:r>
              <a:rPr lang="en-US" dirty="0" err="1"/>
              <a:t>steigende</a:t>
            </a:r>
            <a:r>
              <a:rPr lang="en-US" dirty="0"/>
              <a:t> US-</a:t>
            </a:r>
            <a:r>
              <a:rPr lang="en-US" dirty="0" err="1"/>
              <a:t>Zinsen</a:t>
            </a:r>
            <a:r>
              <a:rPr lang="en-US" dirty="0"/>
              <a:t>, </a:t>
            </a:r>
            <a:r>
              <a:rPr lang="en-US" dirty="0" err="1"/>
              <a:t>aber</a:t>
            </a:r>
            <a:r>
              <a:rPr lang="en-US" dirty="0"/>
              <a:t> die </a:t>
            </a:r>
            <a:r>
              <a:rPr lang="en-US" dirty="0" err="1"/>
              <a:t>meisten</a:t>
            </a:r>
            <a:r>
              <a:rPr lang="en-US" dirty="0"/>
              <a:t> Länder </a:t>
            </a:r>
            <a:r>
              <a:rPr lang="en-US" dirty="0" err="1"/>
              <a:t>haben</a:t>
            </a:r>
            <a:r>
              <a:rPr lang="en-US" dirty="0"/>
              <a:t> </a:t>
            </a:r>
            <a:r>
              <a:rPr lang="en-US" dirty="0" err="1"/>
              <a:t>ihre</a:t>
            </a:r>
            <a:r>
              <a:rPr lang="en-US" dirty="0"/>
              <a:t> </a:t>
            </a:r>
            <a:r>
              <a:rPr lang="en-US" dirty="0" err="1"/>
              <a:t>Zahlungsbilanzdefizite</a:t>
            </a:r>
            <a:r>
              <a:rPr lang="en-US" dirty="0"/>
              <a:t> </a:t>
            </a:r>
            <a:r>
              <a:rPr lang="en-US" dirty="0" err="1"/>
              <a:t>reduziert</a:t>
            </a:r>
            <a:r>
              <a:rPr lang="en-US" dirty="0"/>
              <a:t> und </a:t>
            </a:r>
            <a:r>
              <a:rPr lang="en-US" dirty="0" err="1"/>
              <a:t>verlassen</a:t>
            </a:r>
            <a:r>
              <a:rPr lang="en-US" dirty="0"/>
              <a:t> </a:t>
            </a:r>
            <a:r>
              <a:rPr lang="en-US" dirty="0" err="1"/>
              <a:t>sich</a:t>
            </a:r>
            <a:r>
              <a:rPr lang="en-US" dirty="0"/>
              <a:t> </a:t>
            </a:r>
            <a:r>
              <a:rPr lang="en-US" dirty="0" err="1"/>
              <a:t>stärker</a:t>
            </a:r>
            <a:r>
              <a:rPr lang="en-US" dirty="0"/>
              <a:t> auf den Euro</a:t>
            </a:r>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12064" y="2221427"/>
            <a:ext cx="8014704" cy="474853"/>
          </a:xfrm>
          <a:noFill/>
        </p:spPr>
        <p:txBody>
          <a:bodyPr/>
          <a:lstStyle/>
          <a:p>
            <a:r>
              <a:rPr lang="en-US" dirty="0" err="1"/>
              <a:t>Leistungsbilanz</a:t>
            </a:r>
            <a:r>
              <a:rPr lang="en-US" dirty="0"/>
              <a:t>, % des BIP</a:t>
            </a:r>
          </a:p>
        </p:txBody>
      </p:sp>
      <p:graphicFrame>
        <p:nvGraphicFramePr>
          <p:cNvPr id="9" name="Chart 8">
            <a:extLst>
              <a:ext uri="{FF2B5EF4-FFF2-40B4-BE49-F238E27FC236}">
                <a16:creationId xmlns:a16="http://schemas.microsoft.com/office/drawing/2014/main" id="{3AC03186-F1A4-8542-8DF1-DAD2C49DA954}"/>
              </a:ext>
            </a:extLst>
          </p:cNvPr>
          <p:cNvGraphicFramePr>
            <a:graphicFrameLocks/>
          </p:cNvGraphicFramePr>
          <p:nvPr>
            <p:extLst>
              <p:ext uri="{D42A27DB-BD31-4B8C-83A1-F6EECF244321}">
                <p14:modId xmlns:p14="http://schemas.microsoft.com/office/powerpoint/2010/main" val="98679334"/>
              </p:ext>
            </p:extLst>
          </p:nvPr>
        </p:nvGraphicFramePr>
        <p:xfrm>
          <a:off x="512064" y="2852936"/>
          <a:ext cx="8014704" cy="3240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0950272"/>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Quellen: Nationale Quellen, wiiw.</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1381147"/>
          </a:xfrm>
          <a:noFill/>
        </p:spPr>
        <p:txBody>
          <a:bodyPr/>
          <a:lstStyle/>
          <a:p>
            <a:r>
              <a:rPr lang="en-US" dirty="0" err="1"/>
              <a:t>Sollten</a:t>
            </a:r>
            <a:r>
              <a:rPr lang="en-US" dirty="0"/>
              <a:t> </a:t>
            </a:r>
            <a:r>
              <a:rPr lang="en-US" dirty="0" err="1"/>
              <a:t>wir</a:t>
            </a:r>
            <a:r>
              <a:rPr lang="en-US" dirty="0"/>
              <a:t> </a:t>
            </a:r>
            <a:r>
              <a:rPr lang="en-US" dirty="0" err="1"/>
              <a:t>uns</a:t>
            </a:r>
            <a:r>
              <a:rPr lang="en-US" dirty="0"/>
              <a:t> </a:t>
            </a:r>
            <a:r>
              <a:rPr lang="en-US" dirty="0" err="1"/>
              <a:t>Sorgen</a:t>
            </a:r>
            <a:r>
              <a:rPr lang="en-US" dirty="0"/>
              <a:t> um die Inflation </a:t>
            </a:r>
            <a:r>
              <a:rPr lang="en-US" dirty="0" err="1"/>
              <a:t>machen</a:t>
            </a:r>
            <a:r>
              <a:rPr lang="en-US" dirty="0"/>
              <a:t>? </a:t>
            </a:r>
            <a:r>
              <a:rPr lang="en-US" dirty="0" err="1"/>
              <a:t>Steigender</a:t>
            </a:r>
            <a:r>
              <a:rPr lang="en-US" dirty="0"/>
              <a:t> </a:t>
            </a:r>
            <a:r>
              <a:rPr lang="en-US" dirty="0" err="1"/>
              <a:t>Kostendruck</a:t>
            </a:r>
            <a:r>
              <a:rPr lang="en-US" dirty="0"/>
              <a:t>, </a:t>
            </a:r>
            <a:r>
              <a:rPr lang="en-US" dirty="0" err="1"/>
              <a:t>aber</a:t>
            </a:r>
            <a:r>
              <a:rPr lang="en-US" dirty="0"/>
              <a:t> </a:t>
            </a:r>
            <a:r>
              <a:rPr lang="en-US" dirty="0" err="1"/>
              <a:t>große</a:t>
            </a:r>
            <a:r>
              <a:rPr lang="en-US" dirty="0"/>
              <a:t> </a:t>
            </a:r>
            <a:r>
              <a:rPr lang="en-GB" dirty="0" err="1"/>
              <a:t>Outputlücken</a:t>
            </a:r>
            <a:r>
              <a:rPr lang="en-GB" dirty="0"/>
              <a:t> </a:t>
            </a:r>
            <a:r>
              <a:rPr lang="en-US" dirty="0" err="1"/>
              <a:t>begrenzen</a:t>
            </a:r>
            <a:r>
              <a:rPr lang="en-US" dirty="0"/>
              <a:t> </a:t>
            </a:r>
            <a:r>
              <a:rPr lang="en-GB" dirty="0"/>
              <a:t>das </a:t>
            </a:r>
            <a:r>
              <a:rPr lang="en-GB" dirty="0" err="1"/>
              <a:t>Durchwirken</a:t>
            </a:r>
            <a:endParaRPr lang="en-US" dirty="0"/>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44079" y="2274484"/>
            <a:ext cx="8014704" cy="474853"/>
          </a:xfrm>
          <a:noFill/>
        </p:spPr>
        <p:txBody>
          <a:bodyPr/>
          <a:lstStyle/>
          <a:p>
            <a:r>
              <a:rPr lang="en-US" dirty="0" err="1"/>
              <a:t>Verbraucherpreisindex</a:t>
            </a:r>
            <a:r>
              <a:rPr lang="en-US" dirty="0"/>
              <a:t>, %-</a:t>
            </a:r>
            <a:r>
              <a:rPr lang="en-US" dirty="0" err="1"/>
              <a:t>Veränderung</a:t>
            </a:r>
            <a:r>
              <a:rPr lang="en-US" dirty="0"/>
              <a:t> </a:t>
            </a:r>
            <a:r>
              <a:rPr lang="en-US" dirty="0" err="1"/>
              <a:t>zum</a:t>
            </a:r>
            <a:r>
              <a:rPr lang="en-US" dirty="0"/>
              <a:t> </a:t>
            </a:r>
            <a:r>
              <a:rPr lang="en-US" dirty="0" err="1"/>
              <a:t>Vorjahr</a:t>
            </a:r>
            <a:endParaRPr lang="en-US" dirty="0"/>
          </a:p>
        </p:txBody>
      </p:sp>
      <p:graphicFrame>
        <p:nvGraphicFramePr>
          <p:cNvPr id="9" name="Chart 8">
            <a:extLst>
              <a:ext uri="{FF2B5EF4-FFF2-40B4-BE49-F238E27FC236}">
                <a16:creationId xmlns:a16="http://schemas.microsoft.com/office/drawing/2014/main" id="{1EF6B609-00E6-0C42-9A0C-0D04679358CC}"/>
              </a:ext>
            </a:extLst>
          </p:cNvPr>
          <p:cNvGraphicFramePr>
            <a:graphicFrameLocks/>
          </p:cNvGraphicFramePr>
          <p:nvPr>
            <p:extLst>
              <p:ext uri="{D42A27DB-BD31-4B8C-83A1-F6EECF244321}">
                <p14:modId xmlns:p14="http://schemas.microsoft.com/office/powerpoint/2010/main" val="595715825"/>
              </p:ext>
            </p:extLst>
          </p:nvPr>
        </p:nvGraphicFramePr>
        <p:xfrm>
          <a:off x="544078" y="2858304"/>
          <a:ext cx="8014705" cy="3306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2144967"/>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066664A-50E2-42B6-B76D-59F688B1C1B6}"/>
              </a:ext>
            </a:extLst>
          </p:cNvPr>
          <p:cNvSpPr>
            <a:spLocks noGrp="1"/>
          </p:cNvSpPr>
          <p:nvPr>
            <p:ph type="body" sz="quarter" idx="10"/>
          </p:nvPr>
        </p:nvSpPr>
        <p:spPr/>
        <p:txBody>
          <a:bodyPr/>
          <a:lstStyle/>
          <a:p>
            <a:r>
              <a:rPr lang="de-DE" dirty="0"/>
              <a:t>Quelle: BIZ, wiiw-Berechnungen. Anmerkung: Einfache Durchschnitte für Länderaggregate. </a:t>
            </a:r>
            <a:endParaRPr lang="en-GB" dirty="0"/>
          </a:p>
        </p:txBody>
      </p:sp>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937949"/>
          </a:xfrm>
          <a:noFill/>
        </p:spPr>
        <p:txBody>
          <a:bodyPr/>
          <a:lstStyle/>
          <a:p>
            <a:r>
              <a:rPr lang="en-US" dirty="0" err="1"/>
              <a:t>Steigende</a:t>
            </a:r>
            <a:r>
              <a:rPr lang="en-US" dirty="0"/>
              <a:t> </a:t>
            </a:r>
            <a:r>
              <a:rPr lang="en-US" dirty="0" err="1"/>
              <a:t>Immobilienpreise</a:t>
            </a:r>
            <a:r>
              <a:rPr lang="en-US" dirty="0"/>
              <a:t>, </a:t>
            </a:r>
            <a:r>
              <a:rPr lang="en-US" dirty="0" err="1"/>
              <a:t>insbesondere</a:t>
            </a:r>
            <a:r>
              <a:rPr lang="en-US" dirty="0"/>
              <a:t> in EU-MOE, </a:t>
            </a:r>
            <a:r>
              <a:rPr lang="en-US" dirty="0" err="1"/>
              <a:t>könnten</a:t>
            </a:r>
            <a:r>
              <a:rPr lang="en-US" dirty="0"/>
              <a:t> </a:t>
            </a:r>
            <a:r>
              <a:rPr lang="en-US" dirty="0" err="1"/>
              <a:t>zu</a:t>
            </a:r>
            <a:r>
              <a:rPr lang="en-US" dirty="0"/>
              <a:t> </a:t>
            </a:r>
            <a:r>
              <a:rPr lang="en-US" dirty="0" err="1"/>
              <a:t>einer</a:t>
            </a:r>
            <a:r>
              <a:rPr lang="en-US" dirty="0"/>
              <a:t> </a:t>
            </a:r>
            <a:r>
              <a:rPr lang="en-US" dirty="0" err="1"/>
              <a:t>Marktkorrektur</a:t>
            </a:r>
            <a:r>
              <a:rPr lang="en-US" dirty="0"/>
              <a:t> </a:t>
            </a:r>
            <a:r>
              <a:rPr lang="en-US" dirty="0" err="1"/>
              <a:t>führen</a:t>
            </a:r>
            <a:endParaRPr lang="en-US" dirty="0"/>
          </a:p>
        </p:txBody>
      </p:sp>
      <p:sp>
        <p:nvSpPr>
          <p:cNvPr id="3" name="Text Placeholder 2">
            <a:extLst>
              <a:ext uri="{FF2B5EF4-FFF2-40B4-BE49-F238E27FC236}">
                <a16:creationId xmlns:a16="http://schemas.microsoft.com/office/drawing/2014/main" id="{BCCCAD5A-26C8-1D4E-980F-412E1F25FD49}"/>
              </a:ext>
            </a:extLst>
          </p:cNvPr>
          <p:cNvSpPr>
            <a:spLocks noGrp="1"/>
          </p:cNvSpPr>
          <p:nvPr>
            <p:ph type="body" sz="quarter" idx="11"/>
          </p:nvPr>
        </p:nvSpPr>
        <p:spPr>
          <a:xfrm>
            <a:off x="544079" y="1989691"/>
            <a:ext cx="8014704" cy="474853"/>
          </a:xfrm>
          <a:noFill/>
        </p:spPr>
        <p:txBody>
          <a:bodyPr/>
          <a:lstStyle/>
          <a:p>
            <a:r>
              <a:rPr lang="en-GB" dirty="0"/>
              <a:t>Index der </a:t>
            </a:r>
            <a:r>
              <a:rPr lang="en-US" dirty="0" err="1"/>
              <a:t>realen</a:t>
            </a:r>
            <a:r>
              <a:rPr lang="en-US" dirty="0"/>
              <a:t> </a:t>
            </a:r>
            <a:r>
              <a:rPr lang="en-GB" dirty="0" err="1"/>
              <a:t>Eigenheimpreise</a:t>
            </a:r>
            <a:r>
              <a:rPr lang="en-US" dirty="0"/>
              <a:t>, Q1 2017=100</a:t>
            </a:r>
          </a:p>
        </p:txBody>
      </p:sp>
      <p:graphicFrame>
        <p:nvGraphicFramePr>
          <p:cNvPr id="8" name="Chart 7">
            <a:extLst>
              <a:ext uri="{FF2B5EF4-FFF2-40B4-BE49-F238E27FC236}">
                <a16:creationId xmlns:a16="http://schemas.microsoft.com/office/drawing/2014/main" id="{D44E034E-0669-9C4A-B044-9009372B77D4}"/>
              </a:ext>
            </a:extLst>
          </p:cNvPr>
          <p:cNvGraphicFramePr>
            <a:graphicFrameLocks/>
          </p:cNvGraphicFramePr>
          <p:nvPr>
            <p:extLst>
              <p:ext uri="{D42A27DB-BD31-4B8C-83A1-F6EECF244321}">
                <p14:modId xmlns:p14="http://schemas.microsoft.com/office/powerpoint/2010/main" val="4174625428"/>
              </p:ext>
            </p:extLst>
          </p:nvPr>
        </p:nvGraphicFramePr>
        <p:xfrm>
          <a:off x="544079" y="2564904"/>
          <a:ext cx="8014704"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4490158"/>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535531"/>
          </a:xfrm>
        </p:spPr>
        <p:txBody>
          <a:bodyPr/>
          <a:lstStyle/>
          <a:p>
            <a:r>
              <a:rPr lang="en-US" dirty="0" err="1"/>
              <a:t>Mittel</a:t>
            </a:r>
            <a:r>
              <a:rPr lang="en-US" dirty="0"/>
              <a:t>- und </a:t>
            </a:r>
            <a:r>
              <a:rPr lang="en-US" dirty="0" err="1"/>
              <a:t>langfristiger</a:t>
            </a:r>
            <a:r>
              <a:rPr lang="en-US" dirty="0"/>
              <a:t> </a:t>
            </a:r>
            <a:r>
              <a:rPr lang="en-US" dirty="0" err="1"/>
              <a:t>Ausblick</a:t>
            </a:r>
            <a:r>
              <a:rPr lang="en-US" dirty="0"/>
              <a:t>: </a:t>
            </a:r>
            <a:r>
              <a:rPr lang="en-US" dirty="0" err="1"/>
              <a:t>Nach</a:t>
            </a:r>
            <a:r>
              <a:rPr lang="en-US" dirty="0"/>
              <a:t> der </a:t>
            </a:r>
            <a:r>
              <a:rPr lang="en-US" dirty="0" err="1"/>
              <a:t>Pandemie</a:t>
            </a:r>
            <a:endParaRPr lang="en-US" dirty="0"/>
          </a:p>
        </p:txBody>
      </p:sp>
      <p:sp>
        <p:nvSpPr>
          <p:cNvPr id="4" name="Text Placeholder 3">
            <a:extLst>
              <a:ext uri="{FF2B5EF4-FFF2-40B4-BE49-F238E27FC236}">
                <a16:creationId xmlns:a16="http://schemas.microsoft.com/office/drawing/2014/main" id="{71DA6D19-5175-4D15-9195-41791AE2010F}"/>
              </a:ext>
            </a:extLst>
          </p:cNvPr>
          <p:cNvSpPr>
            <a:spLocks noGrp="1"/>
          </p:cNvSpPr>
          <p:nvPr>
            <p:ph type="body" sz="quarter" idx="11"/>
          </p:nvPr>
        </p:nvSpPr>
        <p:spPr>
          <a:xfrm>
            <a:off x="557431" y="1567981"/>
            <a:ext cx="8014704" cy="2221059"/>
          </a:xfrm>
        </p:spPr>
        <p:txBody>
          <a:bodyPr/>
          <a:lstStyle/>
          <a:p>
            <a:r>
              <a:rPr lang="de-DE" sz="1600" u="sng" dirty="0"/>
              <a:t>Wichtigste Herausforderungen:</a:t>
            </a:r>
          </a:p>
          <a:p>
            <a:pPr marL="285750" indent="-285750">
              <a:buFont typeface="Arial" panose="020B0604020202020204" pitchFamily="34" charset="0"/>
              <a:buChar char="•"/>
            </a:pPr>
            <a:r>
              <a:rPr lang="de-DE" sz="1600" dirty="0"/>
              <a:t>Gravierender demografischer Rückgang</a:t>
            </a:r>
          </a:p>
          <a:p>
            <a:pPr marL="285750" indent="-285750">
              <a:buFont typeface="Arial" panose="020B0604020202020204" pitchFamily="34" charset="0"/>
              <a:buChar char="•"/>
            </a:pPr>
            <a:r>
              <a:rPr lang="de-DE" sz="1600" dirty="0"/>
              <a:t>Digitale und Grüne Revolution - wichtig, um nicht zurückzufallen</a:t>
            </a:r>
          </a:p>
          <a:p>
            <a:pPr marL="285750" indent="-285750">
              <a:buFont typeface="Arial" panose="020B0604020202020204" pitchFamily="34" charset="0"/>
              <a:buChar char="•"/>
            </a:pPr>
            <a:r>
              <a:rPr lang="de-DE" sz="1600" dirty="0"/>
              <a:t>Mehrjährige institutionelle Regression</a:t>
            </a:r>
          </a:p>
          <a:p>
            <a:pPr marL="285750" indent="-285750">
              <a:buFont typeface="Arial" panose="020B0604020202020204" pitchFamily="34" charset="0"/>
              <a:buChar char="•"/>
            </a:pPr>
            <a:r>
              <a:rPr lang="de-DE" sz="1600" dirty="0"/>
              <a:t>An den Bruchlinien der Konkurrenz zwischen den USA und China sowie zwischen dem Westen und Russland</a:t>
            </a:r>
          </a:p>
          <a:p>
            <a:r>
              <a:rPr lang="de-DE" sz="1600" u="sng" dirty="0"/>
              <a:t>Chancen:</a:t>
            </a:r>
          </a:p>
          <a:p>
            <a:pPr marL="285750" indent="-285750">
              <a:buFont typeface="Arial" panose="020B0604020202020204" pitchFamily="34" charset="0"/>
              <a:buChar char="•"/>
            </a:pPr>
            <a:r>
              <a:rPr lang="de-DE" sz="1600" dirty="0"/>
              <a:t>Automatisierung als Mittel gegen den Arbeitskräftemangel</a:t>
            </a:r>
          </a:p>
          <a:p>
            <a:pPr marL="285750" indent="-285750">
              <a:buFont typeface="Arial" panose="020B0604020202020204" pitchFamily="34" charset="0"/>
              <a:buChar char="•"/>
            </a:pPr>
            <a:r>
              <a:rPr lang="de-DE" sz="1600" dirty="0"/>
              <a:t>„</a:t>
            </a:r>
            <a:r>
              <a:rPr lang="de-DE" sz="1600" dirty="0" err="1"/>
              <a:t>Near-shoring</a:t>
            </a:r>
            <a:r>
              <a:rPr lang="de-DE" sz="1600" dirty="0"/>
              <a:t>“</a:t>
            </a:r>
          </a:p>
          <a:p>
            <a:pPr marL="285750" indent="-285750">
              <a:buFont typeface="Arial" panose="020B0604020202020204" pitchFamily="34" charset="0"/>
              <a:buChar char="•"/>
            </a:pPr>
            <a:r>
              <a:rPr lang="de-DE" sz="1600" dirty="0"/>
              <a:t>Digitale Revolution verändert Europas Wirtschaftsgeographie (z.B. Rückwanderung)</a:t>
            </a:r>
          </a:p>
          <a:p>
            <a:endParaRPr lang="de-DE" sz="1600" u="sng" dirty="0"/>
          </a:p>
        </p:txBody>
      </p:sp>
      <p:sp>
        <p:nvSpPr>
          <p:cNvPr id="11" name="Text Placeholder 10">
            <a:extLst>
              <a:ext uri="{FF2B5EF4-FFF2-40B4-BE49-F238E27FC236}">
                <a16:creationId xmlns:a16="http://schemas.microsoft.com/office/drawing/2014/main" id="{BD74E675-8A25-C34B-8091-4BD2205C2E4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814429454"/>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28072" y="2527977"/>
            <a:ext cx="8046720" cy="978729"/>
          </a:xfrm>
        </p:spPr>
        <p:txBody>
          <a:bodyPr/>
          <a:lstStyle/>
          <a:p>
            <a:pPr algn="ctr"/>
            <a:r>
              <a:rPr lang="de-DE" b="1" dirty="0"/>
              <a:t>6. </a:t>
            </a:r>
            <a:r>
              <a:rPr lang="en-US" b="1" dirty="0" err="1"/>
              <a:t>Auswirkungen</a:t>
            </a:r>
            <a:r>
              <a:rPr lang="en-US" b="1" dirty="0"/>
              <a:t> auf </a:t>
            </a:r>
            <a:r>
              <a:rPr lang="en-US" b="1" dirty="0" err="1"/>
              <a:t>Österreich</a:t>
            </a:r>
            <a:br>
              <a:rPr lang="en-US" dirty="0"/>
            </a:br>
            <a:endParaRPr lang="en-GB" dirty="0"/>
          </a:p>
        </p:txBody>
      </p:sp>
      <p:sp>
        <p:nvSpPr>
          <p:cNvPr id="8" name="Text Placeholder 7">
            <a:extLst>
              <a:ext uri="{FF2B5EF4-FFF2-40B4-BE49-F238E27FC236}">
                <a16:creationId xmlns:a16="http://schemas.microsoft.com/office/drawing/2014/main" id="{2170B8F4-FEA8-4943-B843-B5AE6F0B932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562262156"/>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CB2B90-6A8D-6D4A-AF95-8B89C8BCC08B}"/>
              </a:ext>
            </a:extLst>
          </p:cNvPr>
          <p:cNvSpPr>
            <a:spLocks noGrp="1"/>
          </p:cNvSpPr>
          <p:nvPr>
            <p:ph type="title"/>
          </p:nvPr>
        </p:nvSpPr>
        <p:spPr>
          <a:xfrm>
            <a:off x="512064" y="804863"/>
            <a:ext cx="8046720" cy="494751"/>
          </a:xfrm>
        </p:spPr>
        <p:txBody>
          <a:bodyPr/>
          <a:lstStyle/>
          <a:p>
            <a:r>
              <a:rPr lang="en-US" b="1" dirty="0" err="1"/>
              <a:t>Österreich</a:t>
            </a:r>
            <a:r>
              <a:rPr lang="en-US" b="1" dirty="0"/>
              <a:t> und MOSOE: </a:t>
            </a:r>
            <a:r>
              <a:rPr lang="en-US" b="1" dirty="0" err="1"/>
              <a:t>im</a:t>
            </a:r>
            <a:r>
              <a:rPr lang="en-US" b="1" dirty="0"/>
              <a:t> </a:t>
            </a:r>
            <a:r>
              <a:rPr lang="en-US" b="1" dirty="0" err="1"/>
              <a:t>selben</a:t>
            </a:r>
            <a:r>
              <a:rPr lang="en-US" b="1" dirty="0"/>
              <a:t> Boot </a:t>
            </a:r>
          </a:p>
        </p:txBody>
      </p:sp>
      <p:sp>
        <p:nvSpPr>
          <p:cNvPr id="4" name="Text Placeholder 3">
            <a:extLst>
              <a:ext uri="{FF2B5EF4-FFF2-40B4-BE49-F238E27FC236}">
                <a16:creationId xmlns:a16="http://schemas.microsoft.com/office/drawing/2014/main" id="{71DA6D19-5175-4D15-9195-41791AE2010F}"/>
              </a:ext>
            </a:extLst>
          </p:cNvPr>
          <p:cNvSpPr>
            <a:spLocks noGrp="1"/>
          </p:cNvSpPr>
          <p:nvPr>
            <p:ph type="body" sz="quarter" idx="11"/>
          </p:nvPr>
        </p:nvSpPr>
        <p:spPr>
          <a:xfrm>
            <a:off x="557431" y="1484784"/>
            <a:ext cx="8014704" cy="4464496"/>
          </a:xfrm>
        </p:spPr>
        <p:txBody>
          <a:bodyPr/>
          <a:lstStyle/>
          <a:p>
            <a:pPr marL="285750" indent="-285750">
              <a:buFont typeface="Arial" panose="020B0604020202020204" pitchFamily="34" charset="0"/>
              <a:buChar char="•"/>
            </a:pPr>
            <a:r>
              <a:rPr lang="de-AT" sz="1600" dirty="0"/>
              <a:t>Österreich ist </a:t>
            </a:r>
            <a:r>
              <a:rPr lang="en-GB" sz="1600" dirty="0" err="1"/>
              <a:t>mit</a:t>
            </a:r>
            <a:r>
              <a:rPr lang="en-GB" sz="1600" dirty="0"/>
              <a:t> MOSOE </a:t>
            </a:r>
            <a:r>
              <a:rPr lang="de-AT" sz="1600" dirty="0"/>
              <a:t>in den Bereichen Handel, Investitionen, Migration, Finanzen und Tourismus stark verbunden. Sie werden sich daher nur gemeinsam erholen. </a:t>
            </a:r>
          </a:p>
          <a:p>
            <a:pPr marL="285750" indent="-285750">
              <a:buFont typeface="Arial" panose="020B0604020202020204" pitchFamily="34" charset="0"/>
              <a:buChar char="•"/>
            </a:pPr>
            <a:r>
              <a:rPr lang="de-DE" sz="1600" dirty="0" err="1"/>
              <a:t>Visegrád</a:t>
            </a:r>
            <a:r>
              <a:rPr lang="de-DE" sz="1600" dirty="0"/>
              <a:t>-Länder und Rumänien sind für Österreich besonders wichtig: Diese Staaten werden von den EU-Mittelzuflüssen („Next Generation EU“) profitieren, ihre mittelfristige Perspektive bleibt positiv. </a:t>
            </a:r>
          </a:p>
          <a:p>
            <a:pPr marL="285750" indent="-285750">
              <a:buFont typeface="Arial" panose="020B0604020202020204" pitchFamily="34" charset="0"/>
              <a:buChar char="•"/>
            </a:pPr>
            <a:r>
              <a:rPr lang="de-DE" sz="1600" dirty="0"/>
              <a:t>Österreich ist aber auch mit einigen der am stärksten von der Pandemie betroffenen Ländern wie Kroatien verflochten. Österreich ist auch der drittgrößte Investor in Weißrussland, wo politische Faktoren das Wachstum in den kommenden Jahren ebenfalls sehr schwach halten werden. </a:t>
            </a:r>
          </a:p>
          <a:p>
            <a:pPr marL="285750" indent="-285750">
              <a:buFont typeface="Arial" panose="020B0604020202020204" pitchFamily="34" charset="0"/>
              <a:buChar char="•"/>
            </a:pPr>
            <a:r>
              <a:rPr lang="de-DE" sz="1600" dirty="0"/>
              <a:t>Österreichs Banken sind nach wie vor sehr stark in Osteuropa engagiert. Die Situation ist aber deutlich stabiler als nach der Krise 2008, obwohl stark steigende Immobilienpreise in EU-MOE ein Risiko darstellen.</a:t>
            </a:r>
          </a:p>
        </p:txBody>
      </p:sp>
      <p:sp>
        <p:nvSpPr>
          <p:cNvPr id="11" name="Text Placeholder 10">
            <a:extLst>
              <a:ext uri="{FF2B5EF4-FFF2-40B4-BE49-F238E27FC236}">
                <a16:creationId xmlns:a16="http://schemas.microsoft.com/office/drawing/2014/main" id="{BD74E675-8A25-C34B-8091-4BD2205C2E4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274566823"/>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1"/>
          </p:nvPr>
        </p:nvSpPr>
        <p:spPr>
          <a:xfrm>
            <a:off x="353220" y="1412776"/>
            <a:ext cx="8364408" cy="5184576"/>
          </a:xfrm>
          <a:noFill/>
        </p:spPr>
        <p:txBody>
          <a:bodyPr/>
          <a:lstStyle/>
          <a:p>
            <a:pPr marL="342900" indent="-342900">
              <a:lnSpc>
                <a:spcPct val="150000"/>
              </a:lnSpc>
              <a:buFont typeface="Arial" panose="020B0604020202020204" pitchFamily="34" charset="0"/>
              <a:buChar char="•"/>
            </a:pPr>
            <a:r>
              <a:rPr lang="en-GB" dirty="0"/>
              <a:t>Die </a:t>
            </a:r>
            <a:r>
              <a:rPr lang="en-GB" dirty="0" err="1"/>
              <a:t>Erholung</a:t>
            </a:r>
            <a:r>
              <a:rPr lang="en-GB" dirty="0"/>
              <a:t> </a:t>
            </a:r>
            <a:r>
              <a:rPr lang="en-GB" dirty="0" err="1"/>
              <a:t>ist</a:t>
            </a:r>
            <a:r>
              <a:rPr lang="en-GB" dirty="0"/>
              <a:t> da, </a:t>
            </a:r>
            <a:r>
              <a:rPr lang="en-GB" dirty="0" err="1"/>
              <a:t>wird</a:t>
            </a:r>
            <a:r>
              <a:rPr lang="en-GB" dirty="0"/>
              <a:t> </a:t>
            </a:r>
            <a:r>
              <a:rPr lang="en-GB" dirty="0" err="1"/>
              <a:t>durch</a:t>
            </a:r>
            <a:r>
              <a:rPr lang="en-GB" dirty="0"/>
              <a:t> die </a:t>
            </a:r>
            <a:r>
              <a:rPr lang="en-GB" dirty="0" err="1"/>
              <a:t>aktuellen</a:t>
            </a:r>
            <a:r>
              <a:rPr lang="en-GB" dirty="0"/>
              <a:t> </a:t>
            </a:r>
            <a:r>
              <a:rPr lang="en-GB" dirty="0" err="1"/>
              <a:t>Pandemiewellen</a:t>
            </a:r>
            <a:r>
              <a:rPr lang="en-GB" dirty="0"/>
              <a:t> </a:t>
            </a:r>
            <a:r>
              <a:rPr lang="en-GB" dirty="0" err="1"/>
              <a:t>verzögert</a:t>
            </a:r>
            <a:r>
              <a:rPr lang="en-GB" dirty="0"/>
              <a:t>, </a:t>
            </a:r>
            <a:r>
              <a:rPr lang="en-GB" dirty="0" err="1"/>
              <a:t>aber</a:t>
            </a:r>
            <a:r>
              <a:rPr lang="en-GB" dirty="0"/>
              <a:t> </a:t>
            </a:r>
            <a:r>
              <a:rPr lang="en-GB" dirty="0" err="1"/>
              <a:t>nicht</a:t>
            </a:r>
            <a:r>
              <a:rPr lang="en-GB" dirty="0"/>
              <a:t> </a:t>
            </a:r>
            <a:r>
              <a:rPr lang="en-GB" dirty="0" err="1"/>
              <a:t>gestoppt</a:t>
            </a:r>
            <a:r>
              <a:rPr lang="en-GB" dirty="0"/>
              <a:t>: Die Region hat </a:t>
            </a:r>
            <a:r>
              <a:rPr lang="en-GB" dirty="0" err="1"/>
              <a:t>sich</a:t>
            </a:r>
            <a:r>
              <a:rPr lang="en-GB" dirty="0"/>
              <a:t> </a:t>
            </a:r>
            <a:r>
              <a:rPr lang="en-GB" dirty="0" err="1"/>
              <a:t>bereits</a:t>
            </a:r>
            <a:r>
              <a:rPr lang="en-GB" dirty="0"/>
              <a:t> </a:t>
            </a:r>
            <a:r>
              <a:rPr lang="en-GB" dirty="0" err="1"/>
              <a:t>teilweise</a:t>
            </a:r>
            <a:r>
              <a:rPr lang="en-GB" dirty="0"/>
              <a:t> </a:t>
            </a:r>
            <a:r>
              <a:rPr lang="en-GB" dirty="0" err="1"/>
              <a:t>angepasst</a:t>
            </a:r>
            <a:r>
              <a:rPr lang="en-GB" dirty="0"/>
              <a:t>.</a:t>
            </a:r>
          </a:p>
          <a:p>
            <a:pPr marL="342900" indent="-342900">
              <a:lnSpc>
                <a:spcPct val="150000"/>
              </a:lnSpc>
              <a:buFont typeface="Arial" panose="020B0604020202020204" pitchFamily="34" charset="0"/>
              <a:buChar char="•"/>
            </a:pPr>
            <a:r>
              <a:rPr lang="en-GB" dirty="0"/>
              <a:t>Der </a:t>
            </a:r>
            <a:r>
              <a:rPr lang="en-GB" dirty="0" err="1"/>
              <a:t>größte</a:t>
            </a:r>
            <a:r>
              <a:rPr lang="en-GB" dirty="0"/>
              <a:t> Teil von MOSOE </a:t>
            </a:r>
            <a:r>
              <a:rPr lang="en-GB" dirty="0" err="1"/>
              <a:t>wird</a:t>
            </a:r>
            <a:r>
              <a:rPr lang="en-GB" dirty="0"/>
              <a:t> in </a:t>
            </a:r>
            <a:r>
              <a:rPr lang="en-GB" dirty="0" err="1"/>
              <a:t>diesem</a:t>
            </a:r>
            <a:r>
              <a:rPr lang="en-GB" dirty="0"/>
              <a:t> </a:t>
            </a:r>
            <a:r>
              <a:rPr lang="en-GB" dirty="0" err="1"/>
              <a:t>Jahr</a:t>
            </a:r>
            <a:r>
              <a:rPr lang="en-GB" dirty="0"/>
              <a:t> </a:t>
            </a:r>
            <a:r>
              <a:rPr lang="en-GB" dirty="0" err="1"/>
              <a:t>zum</a:t>
            </a:r>
            <a:r>
              <a:rPr lang="en-GB" dirty="0"/>
              <a:t> BIP </a:t>
            </a:r>
            <a:r>
              <a:rPr lang="en-GB" dirty="0" err="1"/>
              <a:t>vor</a:t>
            </a:r>
            <a:r>
              <a:rPr lang="en-GB" dirty="0"/>
              <a:t> der </a:t>
            </a:r>
            <a:r>
              <a:rPr lang="en-GB" dirty="0" err="1"/>
              <a:t>Pandemie</a:t>
            </a:r>
            <a:r>
              <a:rPr lang="en-GB" dirty="0"/>
              <a:t> </a:t>
            </a:r>
            <a:r>
              <a:rPr lang="en-GB" dirty="0" err="1"/>
              <a:t>zurückkehren</a:t>
            </a:r>
            <a:r>
              <a:rPr lang="en-GB" dirty="0"/>
              <a:t>. Aber </a:t>
            </a:r>
            <a:r>
              <a:rPr lang="en-GB" dirty="0" err="1"/>
              <a:t>große</a:t>
            </a:r>
            <a:r>
              <a:rPr lang="en-GB" dirty="0"/>
              <a:t> </a:t>
            </a:r>
            <a:r>
              <a:rPr lang="en-GB" dirty="0" err="1"/>
              <a:t>Unsicherheiten</a:t>
            </a:r>
            <a:r>
              <a:rPr lang="en-GB" dirty="0"/>
              <a:t> </a:t>
            </a:r>
            <a:r>
              <a:rPr lang="en-GB" dirty="0" err="1"/>
              <a:t>bei</a:t>
            </a:r>
            <a:r>
              <a:rPr lang="en-GB" dirty="0"/>
              <a:t> </a:t>
            </a:r>
            <a:r>
              <a:rPr lang="en-GB" dirty="0" err="1"/>
              <a:t>allen</a:t>
            </a:r>
            <a:r>
              <a:rPr lang="en-GB" dirty="0"/>
              <a:t> </a:t>
            </a:r>
            <a:r>
              <a:rPr lang="en-GB" dirty="0" err="1"/>
              <a:t>Prognosen</a:t>
            </a:r>
            <a:r>
              <a:rPr lang="en-GB" dirty="0"/>
              <a:t> </a:t>
            </a:r>
            <a:r>
              <a:rPr lang="en-GB" dirty="0" err="1"/>
              <a:t>unter</a:t>
            </a:r>
            <a:r>
              <a:rPr lang="en-GB" dirty="0"/>
              <a:t> den </a:t>
            </a:r>
            <a:r>
              <a:rPr lang="en-GB" dirty="0" err="1"/>
              <a:t>derzeitigen</a:t>
            </a:r>
            <a:r>
              <a:rPr lang="en-GB" dirty="0"/>
              <a:t> </a:t>
            </a:r>
            <a:r>
              <a:rPr lang="en-GB" dirty="0" err="1"/>
              <a:t>Umständen</a:t>
            </a:r>
            <a:r>
              <a:rPr lang="en-GB" dirty="0"/>
              <a:t>.</a:t>
            </a:r>
          </a:p>
          <a:p>
            <a:pPr marL="342900" indent="-342900">
              <a:lnSpc>
                <a:spcPct val="150000"/>
              </a:lnSpc>
              <a:buFont typeface="Arial" panose="020B0604020202020204" pitchFamily="34" charset="0"/>
              <a:buChar char="•"/>
            </a:pPr>
            <a:r>
              <a:rPr lang="en-GB" dirty="0" err="1"/>
              <a:t>Wichtige</a:t>
            </a:r>
            <a:r>
              <a:rPr lang="en-GB" dirty="0"/>
              <a:t> </a:t>
            </a:r>
            <a:r>
              <a:rPr lang="en-GB" dirty="0" err="1"/>
              <a:t>Wachstumsfaktoren</a:t>
            </a:r>
            <a:r>
              <a:rPr lang="en-GB" dirty="0"/>
              <a:t>: </a:t>
            </a:r>
            <a:r>
              <a:rPr lang="en-GB" dirty="0" err="1"/>
              <a:t>verzögerter</a:t>
            </a:r>
            <a:r>
              <a:rPr lang="en-GB" dirty="0"/>
              <a:t> </a:t>
            </a:r>
            <a:r>
              <a:rPr lang="en-GB" dirty="0" err="1"/>
              <a:t>Konsum</a:t>
            </a:r>
            <a:r>
              <a:rPr lang="en-GB" dirty="0"/>
              <a:t>, </a:t>
            </a:r>
            <a:r>
              <a:rPr lang="en-GB" dirty="0" err="1"/>
              <a:t>Politik</a:t>
            </a:r>
            <a:r>
              <a:rPr lang="en-GB" dirty="0"/>
              <a:t>, </a:t>
            </a:r>
            <a:r>
              <a:rPr lang="en-GB" dirty="0" err="1"/>
              <a:t>globale</a:t>
            </a:r>
            <a:r>
              <a:rPr lang="en-GB" dirty="0"/>
              <a:t> </a:t>
            </a:r>
            <a:r>
              <a:rPr lang="en-GB" dirty="0" err="1"/>
              <a:t>Erholung</a:t>
            </a:r>
            <a:endParaRPr lang="en-GB" dirty="0"/>
          </a:p>
          <a:p>
            <a:pPr marL="342900" indent="-342900">
              <a:lnSpc>
                <a:spcPct val="150000"/>
              </a:lnSpc>
              <a:buFont typeface="Arial" panose="020B0604020202020204" pitchFamily="34" charset="0"/>
              <a:buChar char="•"/>
            </a:pPr>
            <a:r>
              <a:rPr lang="en-GB" dirty="0" err="1"/>
              <a:t>Risiken</a:t>
            </a:r>
            <a:r>
              <a:rPr lang="en-GB" dirty="0"/>
              <a:t>: </a:t>
            </a:r>
            <a:r>
              <a:rPr lang="en-GB" dirty="0" err="1"/>
              <a:t>Arbeitsmarkt</a:t>
            </a:r>
            <a:r>
              <a:rPr lang="en-GB" dirty="0"/>
              <a:t>, US-</a:t>
            </a:r>
            <a:r>
              <a:rPr lang="en-GB" dirty="0" err="1"/>
              <a:t>Zinsen</a:t>
            </a:r>
            <a:r>
              <a:rPr lang="en-GB" dirty="0"/>
              <a:t>, Inflation.</a:t>
            </a:r>
          </a:p>
          <a:p>
            <a:pPr marL="342900" indent="-342900">
              <a:lnSpc>
                <a:spcPct val="150000"/>
              </a:lnSpc>
              <a:buFont typeface="Arial" panose="020B0604020202020204" pitchFamily="34" charset="0"/>
              <a:buChar char="•"/>
            </a:pPr>
            <a:r>
              <a:rPr lang="en-GB" dirty="0"/>
              <a:t>Die </a:t>
            </a:r>
            <a:r>
              <a:rPr lang="en-GB" dirty="0" err="1"/>
              <a:t>alten</a:t>
            </a:r>
            <a:r>
              <a:rPr lang="en-GB" dirty="0"/>
              <a:t> </a:t>
            </a:r>
            <a:r>
              <a:rPr lang="en-GB" dirty="0" err="1"/>
              <a:t>Probleme</a:t>
            </a:r>
            <a:r>
              <a:rPr lang="en-GB" dirty="0"/>
              <a:t> und </a:t>
            </a:r>
            <a:r>
              <a:rPr lang="en-GB" dirty="0" err="1"/>
              <a:t>Herausforderungen</a:t>
            </a:r>
            <a:r>
              <a:rPr lang="en-GB" dirty="0"/>
              <a:t> </a:t>
            </a:r>
            <a:r>
              <a:rPr lang="en-GB" dirty="0" err="1"/>
              <a:t>sind</a:t>
            </a:r>
            <a:r>
              <a:rPr lang="en-GB" dirty="0"/>
              <a:t> </a:t>
            </a:r>
            <a:r>
              <a:rPr lang="en-GB" dirty="0" err="1"/>
              <a:t>alle</a:t>
            </a:r>
            <a:r>
              <a:rPr lang="en-GB" dirty="0"/>
              <a:t> </a:t>
            </a:r>
            <a:r>
              <a:rPr lang="en-GB" dirty="0" err="1"/>
              <a:t>noch</a:t>
            </a:r>
            <a:r>
              <a:rPr lang="en-GB" dirty="0"/>
              <a:t> da: </a:t>
            </a:r>
            <a:r>
              <a:rPr lang="en-GB" dirty="0" err="1"/>
              <a:t>Demografie</a:t>
            </a:r>
            <a:r>
              <a:rPr lang="en-GB" dirty="0"/>
              <a:t>, </a:t>
            </a:r>
            <a:r>
              <a:rPr lang="en-GB" dirty="0" err="1"/>
              <a:t>Institutionen</a:t>
            </a:r>
            <a:r>
              <a:rPr lang="en-GB" dirty="0"/>
              <a:t>, </a:t>
            </a:r>
            <a:r>
              <a:rPr lang="en-GB" dirty="0" err="1"/>
              <a:t>Geopolitik</a:t>
            </a:r>
            <a:r>
              <a:rPr lang="en-GB" dirty="0"/>
              <a:t>.</a:t>
            </a:r>
          </a:p>
          <a:p>
            <a:pPr marL="342900" indent="-342900">
              <a:lnSpc>
                <a:spcPct val="150000"/>
              </a:lnSpc>
              <a:buFont typeface="Arial" panose="020B0604020202020204" pitchFamily="34" charset="0"/>
              <a:buChar char="•"/>
            </a:pPr>
            <a:r>
              <a:rPr lang="en-GB" dirty="0"/>
              <a:t>Aber </a:t>
            </a:r>
            <a:r>
              <a:rPr lang="en-GB" dirty="0" err="1"/>
              <a:t>auch</a:t>
            </a:r>
            <a:r>
              <a:rPr lang="en-GB" dirty="0"/>
              <a:t> </a:t>
            </a:r>
            <a:r>
              <a:rPr lang="en-GB" dirty="0" err="1"/>
              <a:t>Chancen</a:t>
            </a:r>
            <a:r>
              <a:rPr lang="en-GB" dirty="0"/>
              <a:t> in der </a:t>
            </a:r>
            <a:r>
              <a:rPr lang="en-GB" dirty="0" err="1"/>
              <a:t>Krise</a:t>
            </a:r>
            <a:r>
              <a:rPr lang="en-GB" dirty="0"/>
              <a:t>: </a:t>
            </a:r>
            <a:r>
              <a:rPr lang="en-GB" dirty="0" err="1"/>
              <a:t>Digitalisierung</a:t>
            </a:r>
            <a:r>
              <a:rPr lang="en-GB" dirty="0"/>
              <a:t>, “Near-shoring”.</a:t>
            </a:r>
          </a:p>
          <a:p>
            <a:pPr marL="342900" indent="-342900">
              <a:lnSpc>
                <a:spcPct val="150000"/>
              </a:lnSpc>
              <a:buFont typeface="Arial" panose="020B0604020202020204" pitchFamily="34" charset="0"/>
              <a:buChar char="•"/>
            </a:pPr>
            <a:endParaRPr lang="en-GB" dirty="0"/>
          </a:p>
          <a:p>
            <a:pPr marL="342900" indent="-342900">
              <a:lnSpc>
                <a:spcPct val="150000"/>
              </a:lnSpc>
              <a:buFont typeface="+mj-lt"/>
              <a:buAutoNum type="arabicPeriod"/>
            </a:pPr>
            <a:endParaRPr lang="en-GB" dirty="0"/>
          </a:p>
          <a:p>
            <a:pPr marL="342900" indent="-342900">
              <a:lnSpc>
                <a:spcPct val="150000"/>
              </a:lnSpc>
              <a:buFont typeface="+mj-lt"/>
              <a:buAutoNum type="arabicPeriod"/>
            </a:pPr>
            <a:endParaRPr lang="en-GB" dirty="0"/>
          </a:p>
          <a:p>
            <a:pPr marL="342900" indent="-342900">
              <a:lnSpc>
                <a:spcPct val="150000"/>
              </a:lnSpc>
              <a:buFont typeface="+mj-lt"/>
              <a:buAutoNum type="arabicPeriod"/>
            </a:pPr>
            <a:endParaRPr lang="en-GB" dirty="0"/>
          </a:p>
          <a:p>
            <a:pPr marL="342900" indent="-342900">
              <a:lnSpc>
                <a:spcPct val="150000"/>
              </a:lnSpc>
              <a:buFont typeface="+mj-lt"/>
              <a:buAutoNum type="arabicPeriod"/>
            </a:pPr>
            <a:endParaRPr lang="en-GB" dirty="0"/>
          </a:p>
          <a:p>
            <a:pPr marL="342900" indent="-342900">
              <a:lnSpc>
                <a:spcPct val="150000"/>
              </a:lnSpc>
              <a:buFont typeface="+mj-lt"/>
              <a:buAutoNum type="arabicPeriod"/>
            </a:pPr>
            <a:endParaRPr lang="en-GB" dirty="0"/>
          </a:p>
        </p:txBody>
      </p:sp>
      <p:sp>
        <p:nvSpPr>
          <p:cNvPr id="4" name="Titel 3"/>
          <p:cNvSpPr>
            <a:spLocks noGrp="1"/>
          </p:cNvSpPr>
          <p:nvPr>
            <p:ph type="title"/>
          </p:nvPr>
        </p:nvSpPr>
        <p:spPr>
          <a:xfrm>
            <a:off x="512064" y="804863"/>
            <a:ext cx="8046720" cy="494751"/>
          </a:xfrm>
          <a:noFill/>
        </p:spPr>
        <p:txBody>
          <a:bodyPr/>
          <a:lstStyle/>
          <a:p>
            <a:r>
              <a:rPr lang="en-US" b="1" dirty="0" err="1"/>
              <a:t>Schlussfolgerungen</a:t>
            </a:r>
            <a:endParaRPr lang="en-US" b="1" dirty="0"/>
          </a:p>
        </p:txBody>
      </p:sp>
    </p:spTree>
    <p:extLst>
      <p:ext uri="{BB962C8B-B14F-4D97-AF65-F5344CB8AC3E}">
        <p14:creationId xmlns:p14="http://schemas.microsoft.com/office/powerpoint/2010/main" val="115581228"/>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2064" y="1476499"/>
            <a:ext cx="8046720" cy="494751"/>
          </a:xfrm>
        </p:spPr>
        <p:txBody>
          <a:bodyPr/>
          <a:lstStyle/>
          <a:p>
            <a:pPr algn="ctr"/>
            <a:r>
              <a:rPr lang="de-DE" b="1" dirty="0"/>
              <a:t>Vielen Dank für Ihre Aufmerksamkeit!</a:t>
            </a:r>
          </a:p>
        </p:txBody>
      </p:sp>
      <p:sp>
        <p:nvSpPr>
          <p:cNvPr id="13" name="Text Placeholder 5">
            <a:extLst>
              <a:ext uri="{FF2B5EF4-FFF2-40B4-BE49-F238E27FC236}">
                <a16:creationId xmlns:a16="http://schemas.microsoft.com/office/drawing/2014/main" id="{FEE7F7A1-7411-2D4B-B2C5-6315A1097D83}"/>
              </a:ext>
            </a:extLst>
          </p:cNvPr>
          <p:cNvSpPr>
            <a:spLocks noGrp="1"/>
          </p:cNvSpPr>
          <p:nvPr>
            <p:ph type="body" sz="quarter" idx="11"/>
          </p:nvPr>
        </p:nvSpPr>
        <p:spPr>
          <a:xfrm>
            <a:off x="512064" y="2276872"/>
            <a:ext cx="8032288" cy="3744416"/>
          </a:xfrm>
        </p:spPr>
        <p:txBody>
          <a:bodyPr/>
          <a:lstStyle/>
          <a:p>
            <a:pPr algn="ctr">
              <a:lnSpc>
                <a:spcPct val="150000"/>
              </a:lnSpc>
            </a:pPr>
            <a:r>
              <a:rPr lang="en-GB" dirty="0" err="1"/>
              <a:t>Folgen</a:t>
            </a:r>
            <a:r>
              <a:rPr lang="en-GB" dirty="0"/>
              <a:t> Sie </a:t>
            </a:r>
            <a:r>
              <a:rPr lang="en-GB" dirty="0" err="1"/>
              <a:t>uns</a:t>
            </a:r>
            <a:r>
              <a:rPr lang="en-GB" dirty="0"/>
              <a:t> auf:</a:t>
            </a:r>
          </a:p>
          <a:p>
            <a:pPr algn="ctr">
              <a:lnSpc>
                <a:spcPct val="150000"/>
              </a:lnSpc>
            </a:pPr>
            <a:r>
              <a:rPr lang="en-GB" sz="2400" b="1" dirty="0" err="1"/>
              <a:t>wiiw.ac.at</a:t>
            </a:r>
            <a:endParaRPr lang="en-GB" sz="2400" b="1" dirty="0"/>
          </a:p>
          <a:p>
            <a:pPr>
              <a:lnSpc>
                <a:spcPct val="150000"/>
              </a:lnSpc>
            </a:pPr>
            <a:endParaRPr lang="en-GB" sz="1800" dirty="0"/>
          </a:p>
          <a:p>
            <a:pPr>
              <a:lnSpc>
                <a:spcPct val="150000"/>
              </a:lnSpc>
            </a:pPr>
            <a:endParaRPr lang="en-GB" sz="1800" dirty="0"/>
          </a:p>
        </p:txBody>
      </p:sp>
      <p:sp>
        <p:nvSpPr>
          <p:cNvPr id="3" name="Text Placeholder 2">
            <a:extLst>
              <a:ext uri="{FF2B5EF4-FFF2-40B4-BE49-F238E27FC236}">
                <a16:creationId xmlns:a16="http://schemas.microsoft.com/office/drawing/2014/main" id="{32F4E42E-E902-F74C-9092-5FF826D6128B}"/>
              </a:ext>
            </a:extLst>
          </p:cNvPr>
          <p:cNvSpPr>
            <a:spLocks noGrp="1"/>
          </p:cNvSpPr>
          <p:nvPr>
            <p:ph type="body" sz="quarter" idx="10"/>
          </p:nvPr>
        </p:nvSpPr>
        <p:spPr/>
        <p:txBody>
          <a:bodyPr/>
          <a:lstStyle/>
          <a:p>
            <a:endParaRPr lang="en-US"/>
          </a:p>
        </p:txBody>
      </p:sp>
      <p:pic>
        <p:nvPicPr>
          <p:cNvPr id="11" name="Grafik 2">
            <a:hlinkClick r:id="rId2"/>
            <a:extLst>
              <a:ext uri="{FF2B5EF4-FFF2-40B4-BE49-F238E27FC236}">
                <a16:creationId xmlns:a16="http://schemas.microsoft.com/office/drawing/2014/main" id="{017BA4A3-330A-334E-8745-703EF43960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80354"/>
          <a:stretch/>
        </p:blipFill>
        <p:spPr>
          <a:xfrm>
            <a:off x="4556991" y="3501008"/>
            <a:ext cx="445480" cy="501558"/>
          </a:xfrm>
          <a:prstGeom prst="rect">
            <a:avLst/>
          </a:prstGeom>
        </p:spPr>
      </p:pic>
      <p:pic>
        <p:nvPicPr>
          <p:cNvPr id="12" name="Grafik 6">
            <a:hlinkClick r:id="rId4"/>
            <a:extLst>
              <a:ext uri="{FF2B5EF4-FFF2-40B4-BE49-F238E27FC236}">
                <a16:creationId xmlns:a16="http://schemas.microsoft.com/office/drawing/2014/main" id="{DFD7F9A9-2EB2-B048-B997-51F66CD6CA0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9545" r="60556"/>
          <a:stretch/>
        </p:blipFill>
        <p:spPr>
          <a:xfrm>
            <a:off x="5081566" y="3501008"/>
            <a:ext cx="446010" cy="495771"/>
          </a:xfrm>
          <a:prstGeom prst="rect">
            <a:avLst/>
          </a:prstGeom>
        </p:spPr>
      </p:pic>
      <p:pic>
        <p:nvPicPr>
          <p:cNvPr id="14" name="Grafik 8">
            <a:hlinkClick r:id="rId6"/>
            <a:extLst>
              <a:ext uri="{FF2B5EF4-FFF2-40B4-BE49-F238E27FC236}">
                <a16:creationId xmlns:a16="http://schemas.microsoft.com/office/drawing/2014/main" id="{49EB6B36-701C-894F-B880-0E7DD554FF6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79898"/>
          <a:stretch/>
        </p:blipFill>
        <p:spPr>
          <a:xfrm>
            <a:off x="3995936" y="3501008"/>
            <a:ext cx="454664" cy="500300"/>
          </a:xfrm>
          <a:prstGeom prst="rect">
            <a:avLst/>
          </a:prstGeom>
        </p:spPr>
      </p:pic>
      <p:pic>
        <p:nvPicPr>
          <p:cNvPr id="15" name="Grafik 9">
            <a:hlinkClick r:id="rId8"/>
            <a:extLst>
              <a:ext uri="{FF2B5EF4-FFF2-40B4-BE49-F238E27FC236}">
                <a16:creationId xmlns:a16="http://schemas.microsoft.com/office/drawing/2014/main" id="{B0B57F6A-8E75-5D4B-8021-B64EF15302B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43837" y="3501008"/>
            <a:ext cx="500300" cy="500300"/>
          </a:xfrm>
          <a:prstGeom prst="rect">
            <a:avLst/>
          </a:prstGeom>
        </p:spPr>
      </p:pic>
    </p:spTree>
    <p:extLst>
      <p:ext uri="{BB962C8B-B14F-4D97-AF65-F5344CB8AC3E}">
        <p14:creationId xmlns:p14="http://schemas.microsoft.com/office/powerpoint/2010/main" val="226652607"/>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28072" y="2527977"/>
            <a:ext cx="8046720" cy="1865126"/>
          </a:xfrm>
        </p:spPr>
        <p:txBody>
          <a:bodyPr/>
          <a:lstStyle/>
          <a:p>
            <a:pPr algn="ctr"/>
            <a:r>
              <a:rPr lang="de-DE" b="1" dirty="0"/>
              <a:t>1. </a:t>
            </a:r>
            <a:r>
              <a:rPr lang="en-US" b="1" dirty="0" err="1"/>
              <a:t>Globale</a:t>
            </a:r>
            <a:r>
              <a:rPr lang="en-US" b="1" dirty="0"/>
              <a:t> </a:t>
            </a:r>
            <a:r>
              <a:rPr lang="en-US" b="1" dirty="0" err="1"/>
              <a:t>Ausgangssituation</a:t>
            </a:r>
            <a:r>
              <a:rPr lang="en-US" b="1" dirty="0"/>
              <a:t>: </a:t>
            </a:r>
            <a:br>
              <a:rPr lang="en-US" dirty="0"/>
            </a:br>
            <a:br>
              <a:rPr lang="en-US" dirty="0"/>
            </a:br>
            <a:r>
              <a:rPr lang="en-US" b="1" dirty="0" err="1"/>
              <a:t>Erholung</a:t>
            </a:r>
            <a:r>
              <a:rPr lang="en-US" b="1" dirty="0"/>
              <a:t>, </a:t>
            </a:r>
            <a:r>
              <a:rPr lang="en-US" b="1" dirty="0" err="1"/>
              <a:t>Divergenz</a:t>
            </a:r>
            <a:r>
              <a:rPr lang="en-US" b="1" dirty="0"/>
              <a:t>, Europa </a:t>
            </a:r>
            <a:r>
              <a:rPr lang="en-US" b="1" dirty="0" err="1"/>
              <a:t>hinkt</a:t>
            </a:r>
            <a:r>
              <a:rPr lang="en-US" b="1" dirty="0"/>
              <a:t> </a:t>
            </a:r>
            <a:r>
              <a:rPr lang="en-US" b="1" dirty="0" err="1"/>
              <a:t>hinterher</a:t>
            </a:r>
            <a:br>
              <a:rPr lang="en-US" dirty="0"/>
            </a:br>
            <a:endParaRPr lang="en-GB" dirty="0"/>
          </a:p>
        </p:txBody>
      </p:sp>
      <p:sp>
        <p:nvSpPr>
          <p:cNvPr id="8" name="Text Placeholder 7">
            <a:extLst>
              <a:ext uri="{FF2B5EF4-FFF2-40B4-BE49-F238E27FC236}">
                <a16:creationId xmlns:a16="http://schemas.microsoft.com/office/drawing/2014/main" id="{2170B8F4-FEA8-4943-B843-B5AE6F0B932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90535236"/>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12064" y="804863"/>
            <a:ext cx="8046720" cy="1421928"/>
          </a:xfrm>
        </p:spPr>
        <p:txBody>
          <a:bodyPr/>
          <a:lstStyle/>
          <a:p>
            <a:r>
              <a:rPr lang="de-DE" dirty="0"/>
              <a:t>Die schlimmste Krise seit dem Zweiten Weltkrieg, aber anders als 2008. Schnelle Erholung; weniger im Euro-Raum und Österreich. </a:t>
            </a:r>
            <a:endParaRPr lang="en-GB" dirty="0">
              <a:solidFill>
                <a:srgbClr val="FF0000"/>
              </a:solidFill>
            </a:endParaRPr>
          </a:p>
        </p:txBody>
      </p:sp>
      <p:sp>
        <p:nvSpPr>
          <p:cNvPr id="6" name="Text Placeholder 5">
            <a:extLst>
              <a:ext uri="{FF2B5EF4-FFF2-40B4-BE49-F238E27FC236}">
                <a16:creationId xmlns:a16="http://schemas.microsoft.com/office/drawing/2014/main" id="{5FF6BDEE-FF32-4C2D-924D-A689AAFF1679}"/>
              </a:ext>
            </a:extLst>
          </p:cNvPr>
          <p:cNvSpPr>
            <a:spLocks noGrp="1"/>
          </p:cNvSpPr>
          <p:nvPr>
            <p:ph type="body" sz="quarter" idx="10"/>
          </p:nvPr>
        </p:nvSpPr>
        <p:spPr/>
        <p:txBody>
          <a:bodyPr/>
          <a:lstStyle/>
          <a:p>
            <a:r>
              <a:rPr lang="en-GB" dirty="0"/>
              <a:t>Quelle: IWF WEO April 2021. </a:t>
            </a:r>
          </a:p>
        </p:txBody>
      </p:sp>
      <p:sp>
        <p:nvSpPr>
          <p:cNvPr id="7" name="Text Placeholder 7">
            <a:extLst>
              <a:ext uri="{FF2B5EF4-FFF2-40B4-BE49-F238E27FC236}">
                <a16:creationId xmlns:a16="http://schemas.microsoft.com/office/drawing/2014/main" id="{12CE66D7-AB22-0B4A-9BDE-ED387362377A}"/>
              </a:ext>
            </a:extLst>
          </p:cNvPr>
          <p:cNvSpPr txBox="1">
            <a:spLocks/>
          </p:cNvSpPr>
          <p:nvPr/>
        </p:nvSpPr>
        <p:spPr bwMode="auto">
          <a:xfrm>
            <a:off x="544080" y="2212825"/>
            <a:ext cx="8014704"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US" kern="0" dirty="0" err="1"/>
              <a:t>Reales</a:t>
            </a:r>
            <a:r>
              <a:rPr lang="en-US" kern="0" dirty="0"/>
              <a:t> BIP, % </a:t>
            </a:r>
            <a:r>
              <a:rPr lang="en-US" kern="0" dirty="0" err="1"/>
              <a:t>Veränderung</a:t>
            </a:r>
            <a:r>
              <a:rPr lang="en-US" kern="0" dirty="0"/>
              <a:t> </a:t>
            </a:r>
            <a:r>
              <a:rPr lang="en-US" kern="0" dirty="0" err="1"/>
              <a:t>gegenüber</a:t>
            </a:r>
            <a:r>
              <a:rPr lang="en-US" kern="0" dirty="0"/>
              <a:t> </a:t>
            </a:r>
            <a:r>
              <a:rPr lang="en-US" kern="0" dirty="0" err="1"/>
              <a:t>Vorjahr</a:t>
            </a:r>
            <a:endParaRPr lang="en-US" kern="0" dirty="0"/>
          </a:p>
        </p:txBody>
      </p:sp>
      <p:graphicFrame>
        <p:nvGraphicFramePr>
          <p:cNvPr id="8" name="Chart 7">
            <a:extLst>
              <a:ext uri="{FF2B5EF4-FFF2-40B4-BE49-F238E27FC236}">
                <a16:creationId xmlns:a16="http://schemas.microsoft.com/office/drawing/2014/main" id="{5FCE53B0-5E90-4342-BA22-79CDBC6A1F50}"/>
              </a:ext>
            </a:extLst>
          </p:cNvPr>
          <p:cNvGraphicFramePr>
            <a:graphicFrameLocks/>
          </p:cNvGraphicFramePr>
          <p:nvPr>
            <p:extLst>
              <p:ext uri="{D42A27DB-BD31-4B8C-83A1-F6EECF244321}">
                <p14:modId xmlns:p14="http://schemas.microsoft.com/office/powerpoint/2010/main" val="3417381895"/>
              </p:ext>
            </p:extLst>
          </p:nvPr>
        </p:nvGraphicFramePr>
        <p:xfrm>
          <a:off x="512064" y="2857696"/>
          <a:ext cx="8046720" cy="3371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5458280"/>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12064" y="804863"/>
            <a:ext cx="8046720" cy="937949"/>
          </a:xfrm>
        </p:spPr>
        <p:txBody>
          <a:bodyPr/>
          <a:lstStyle/>
          <a:p>
            <a:r>
              <a:rPr lang="de-DE" dirty="0"/>
              <a:t>Die globale wirtschaftliche Unsicherheit ist auf einem noch nie dagewesenen Niveau</a:t>
            </a:r>
          </a:p>
        </p:txBody>
      </p:sp>
      <p:sp>
        <p:nvSpPr>
          <p:cNvPr id="6" name="Text Placeholder 5">
            <a:extLst>
              <a:ext uri="{FF2B5EF4-FFF2-40B4-BE49-F238E27FC236}">
                <a16:creationId xmlns:a16="http://schemas.microsoft.com/office/drawing/2014/main" id="{5FF6BDEE-FF32-4C2D-924D-A689AAFF1679}"/>
              </a:ext>
            </a:extLst>
          </p:cNvPr>
          <p:cNvSpPr>
            <a:spLocks noGrp="1"/>
          </p:cNvSpPr>
          <p:nvPr>
            <p:ph type="body" sz="quarter" idx="10"/>
          </p:nvPr>
        </p:nvSpPr>
        <p:spPr/>
        <p:txBody>
          <a:bodyPr/>
          <a:lstStyle/>
          <a:p>
            <a:r>
              <a:rPr lang="en-GB" dirty="0"/>
              <a:t>Source: Economic Policy Uncertainty.</a:t>
            </a:r>
          </a:p>
        </p:txBody>
      </p:sp>
      <p:sp>
        <p:nvSpPr>
          <p:cNvPr id="7" name="Text Placeholder 7">
            <a:extLst>
              <a:ext uri="{FF2B5EF4-FFF2-40B4-BE49-F238E27FC236}">
                <a16:creationId xmlns:a16="http://schemas.microsoft.com/office/drawing/2014/main" id="{12CE66D7-AB22-0B4A-9BDE-ED387362377A}"/>
              </a:ext>
            </a:extLst>
          </p:cNvPr>
          <p:cNvSpPr txBox="1">
            <a:spLocks/>
          </p:cNvSpPr>
          <p:nvPr/>
        </p:nvSpPr>
        <p:spPr bwMode="auto">
          <a:xfrm>
            <a:off x="512064" y="1734698"/>
            <a:ext cx="8014704"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US" kern="0" dirty="0"/>
              <a:t>Global economic policy uncertainty index</a:t>
            </a:r>
          </a:p>
          <a:p>
            <a:pPr marL="285750" indent="-285750">
              <a:buFontTx/>
              <a:buChar char="-"/>
            </a:pPr>
            <a:endParaRPr lang="en-US" kern="0" dirty="0"/>
          </a:p>
        </p:txBody>
      </p:sp>
      <p:sp>
        <p:nvSpPr>
          <p:cNvPr id="12" name="TextBox 11">
            <a:extLst>
              <a:ext uri="{FF2B5EF4-FFF2-40B4-BE49-F238E27FC236}">
                <a16:creationId xmlns:a16="http://schemas.microsoft.com/office/drawing/2014/main" id="{16825F9B-2C2C-5C47-B981-184E7AA9176F}"/>
              </a:ext>
            </a:extLst>
          </p:cNvPr>
          <p:cNvSpPr txBox="1"/>
          <p:nvPr/>
        </p:nvSpPr>
        <p:spPr>
          <a:xfrm>
            <a:off x="1625983" y="2507123"/>
            <a:ext cx="792088" cy="369332"/>
          </a:xfrm>
          <a:prstGeom prst="rect">
            <a:avLst/>
          </a:prstGeom>
          <a:noFill/>
        </p:spPr>
        <p:txBody>
          <a:bodyPr wrap="square" rtlCol="0">
            <a:spAutoFit/>
          </a:bodyPr>
          <a:lstStyle/>
          <a:p>
            <a:pPr algn="ctr"/>
            <a:r>
              <a:rPr lang="de-DE" sz="900" dirty="0"/>
              <a:t>September 11</a:t>
            </a:r>
            <a:endParaRPr lang="en-GB" sz="900" dirty="0"/>
          </a:p>
        </p:txBody>
      </p:sp>
      <p:sp>
        <p:nvSpPr>
          <p:cNvPr id="13" name="TextBox 12">
            <a:extLst>
              <a:ext uri="{FF2B5EF4-FFF2-40B4-BE49-F238E27FC236}">
                <a16:creationId xmlns:a16="http://schemas.microsoft.com/office/drawing/2014/main" id="{6645B2D2-DE49-1243-8DAA-2506C5880119}"/>
              </a:ext>
            </a:extLst>
          </p:cNvPr>
          <p:cNvSpPr txBox="1"/>
          <p:nvPr/>
        </p:nvSpPr>
        <p:spPr>
          <a:xfrm>
            <a:off x="2650675" y="2576373"/>
            <a:ext cx="792088" cy="230832"/>
          </a:xfrm>
          <a:prstGeom prst="rect">
            <a:avLst/>
          </a:prstGeom>
          <a:noFill/>
        </p:spPr>
        <p:txBody>
          <a:bodyPr wrap="square" rtlCol="0">
            <a:spAutoFit/>
          </a:bodyPr>
          <a:lstStyle/>
          <a:p>
            <a:pPr algn="ctr"/>
            <a:r>
              <a:rPr lang="de-DE" sz="900" dirty="0"/>
              <a:t>Irak krieg</a:t>
            </a:r>
            <a:endParaRPr lang="en-GB" sz="900" dirty="0"/>
          </a:p>
        </p:txBody>
      </p:sp>
      <p:sp>
        <p:nvSpPr>
          <p:cNvPr id="14" name="TextBox 13">
            <a:extLst>
              <a:ext uri="{FF2B5EF4-FFF2-40B4-BE49-F238E27FC236}">
                <a16:creationId xmlns:a16="http://schemas.microsoft.com/office/drawing/2014/main" id="{16DCE13C-C842-1046-B053-98424E77E1A3}"/>
              </a:ext>
            </a:extLst>
          </p:cNvPr>
          <p:cNvSpPr txBox="1"/>
          <p:nvPr/>
        </p:nvSpPr>
        <p:spPr>
          <a:xfrm>
            <a:off x="4146263" y="2437874"/>
            <a:ext cx="792088" cy="369332"/>
          </a:xfrm>
          <a:prstGeom prst="rect">
            <a:avLst/>
          </a:prstGeom>
          <a:noFill/>
        </p:spPr>
        <p:txBody>
          <a:bodyPr wrap="square" rtlCol="0">
            <a:spAutoFit/>
          </a:bodyPr>
          <a:lstStyle/>
          <a:p>
            <a:pPr algn="ctr"/>
            <a:r>
              <a:rPr lang="de-DE" sz="900" dirty="0"/>
              <a:t>globale Finanzkrise</a:t>
            </a:r>
            <a:endParaRPr lang="en-GB" sz="900" dirty="0"/>
          </a:p>
        </p:txBody>
      </p:sp>
      <p:sp>
        <p:nvSpPr>
          <p:cNvPr id="15" name="TextBox 14">
            <a:extLst>
              <a:ext uri="{FF2B5EF4-FFF2-40B4-BE49-F238E27FC236}">
                <a16:creationId xmlns:a16="http://schemas.microsoft.com/office/drawing/2014/main" id="{3AB79CE9-B887-C84D-993A-8075329A2E2E}"/>
              </a:ext>
            </a:extLst>
          </p:cNvPr>
          <p:cNvSpPr txBox="1"/>
          <p:nvPr/>
        </p:nvSpPr>
        <p:spPr>
          <a:xfrm>
            <a:off x="5170955" y="2507123"/>
            <a:ext cx="792088" cy="369332"/>
          </a:xfrm>
          <a:prstGeom prst="rect">
            <a:avLst/>
          </a:prstGeom>
          <a:noFill/>
        </p:spPr>
        <p:txBody>
          <a:bodyPr wrap="square" rtlCol="0">
            <a:spAutoFit/>
          </a:bodyPr>
          <a:lstStyle/>
          <a:p>
            <a:pPr algn="ctr"/>
            <a:r>
              <a:rPr lang="de-DE" sz="900" dirty="0"/>
              <a:t>Euro raum </a:t>
            </a:r>
            <a:r>
              <a:rPr lang="de-DE" sz="900" dirty="0" err="1"/>
              <a:t>krise</a:t>
            </a:r>
            <a:endParaRPr lang="en-GB" sz="900" dirty="0"/>
          </a:p>
        </p:txBody>
      </p:sp>
      <p:cxnSp>
        <p:nvCxnSpPr>
          <p:cNvPr id="16" name="Straight Arrow Connector 15">
            <a:extLst>
              <a:ext uri="{FF2B5EF4-FFF2-40B4-BE49-F238E27FC236}">
                <a16:creationId xmlns:a16="http://schemas.microsoft.com/office/drawing/2014/main" id="{CA3DAC0A-720A-7B4A-835A-5D559A9AF744}"/>
              </a:ext>
            </a:extLst>
          </p:cNvPr>
          <p:cNvCxnSpPr>
            <a:cxnSpLocks/>
          </p:cNvCxnSpPr>
          <p:nvPr/>
        </p:nvCxnSpPr>
        <p:spPr bwMode="auto">
          <a:xfrm>
            <a:off x="2074611" y="2945705"/>
            <a:ext cx="343460" cy="1203375"/>
          </a:xfrm>
          <a:prstGeom prst="straightConnector1">
            <a:avLst/>
          </a:prstGeom>
          <a:solidFill>
            <a:schemeClr val="accent1"/>
          </a:solidFill>
          <a:ln w="9525" cap="sq"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A71A6312-AB22-6D45-A400-553F8D8755FC}"/>
              </a:ext>
            </a:extLst>
          </p:cNvPr>
          <p:cNvCxnSpPr>
            <a:cxnSpLocks/>
          </p:cNvCxnSpPr>
          <p:nvPr/>
        </p:nvCxnSpPr>
        <p:spPr bwMode="auto">
          <a:xfrm flipH="1">
            <a:off x="2915816" y="2807205"/>
            <a:ext cx="128059" cy="1341875"/>
          </a:xfrm>
          <a:prstGeom prst="straightConnector1">
            <a:avLst/>
          </a:prstGeom>
          <a:solidFill>
            <a:schemeClr val="accent1"/>
          </a:solidFill>
          <a:ln w="9525" cap="sq"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0790019-800D-9147-AFBF-40988D18F799}"/>
              </a:ext>
            </a:extLst>
          </p:cNvPr>
          <p:cNvCxnSpPr>
            <a:cxnSpLocks/>
          </p:cNvCxnSpPr>
          <p:nvPr/>
        </p:nvCxnSpPr>
        <p:spPr bwMode="auto">
          <a:xfrm>
            <a:off x="4542307" y="2986596"/>
            <a:ext cx="101701" cy="946460"/>
          </a:xfrm>
          <a:prstGeom prst="straightConnector1">
            <a:avLst/>
          </a:prstGeom>
          <a:solidFill>
            <a:schemeClr val="accent1"/>
          </a:solidFill>
          <a:ln w="9525" cap="sq"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9843CC18-7C7A-9143-8B5B-602B2CF9C6A2}"/>
              </a:ext>
            </a:extLst>
          </p:cNvPr>
          <p:cNvCxnSpPr>
            <a:cxnSpLocks/>
          </p:cNvCxnSpPr>
          <p:nvPr/>
        </p:nvCxnSpPr>
        <p:spPr bwMode="auto">
          <a:xfrm>
            <a:off x="5540707" y="2885750"/>
            <a:ext cx="0" cy="1047306"/>
          </a:xfrm>
          <a:prstGeom prst="straightConnector1">
            <a:avLst/>
          </a:prstGeom>
          <a:solidFill>
            <a:schemeClr val="accent1"/>
          </a:solidFill>
          <a:ln w="9525" cap="sq"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EF3A3FDB-018F-A346-8497-05B40258A3BC}"/>
              </a:ext>
            </a:extLst>
          </p:cNvPr>
          <p:cNvSpPr txBox="1"/>
          <p:nvPr/>
        </p:nvSpPr>
        <p:spPr>
          <a:xfrm>
            <a:off x="5951917" y="2576373"/>
            <a:ext cx="792088" cy="230832"/>
          </a:xfrm>
          <a:prstGeom prst="rect">
            <a:avLst/>
          </a:prstGeom>
          <a:noFill/>
        </p:spPr>
        <p:txBody>
          <a:bodyPr wrap="square" rtlCol="0">
            <a:spAutoFit/>
          </a:bodyPr>
          <a:lstStyle/>
          <a:p>
            <a:pPr algn="ctr"/>
            <a:r>
              <a:rPr lang="de-DE" sz="900" dirty="0"/>
              <a:t>Brexit</a:t>
            </a:r>
            <a:endParaRPr lang="en-GB" sz="900" dirty="0"/>
          </a:p>
        </p:txBody>
      </p:sp>
      <p:sp>
        <p:nvSpPr>
          <p:cNvPr id="21" name="TextBox 20">
            <a:extLst>
              <a:ext uri="{FF2B5EF4-FFF2-40B4-BE49-F238E27FC236}">
                <a16:creationId xmlns:a16="http://schemas.microsoft.com/office/drawing/2014/main" id="{3BD2C543-47DF-654E-9A86-6851DC60C1A4}"/>
              </a:ext>
            </a:extLst>
          </p:cNvPr>
          <p:cNvSpPr txBox="1"/>
          <p:nvPr/>
        </p:nvSpPr>
        <p:spPr>
          <a:xfrm>
            <a:off x="6719127" y="2368623"/>
            <a:ext cx="792088" cy="507831"/>
          </a:xfrm>
          <a:prstGeom prst="rect">
            <a:avLst/>
          </a:prstGeom>
          <a:noFill/>
        </p:spPr>
        <p:txBody>
          <a:bodyPr wrap="square" rtlCol="0">
            <a:spAutoFit/>
          </a:bodyPr>
          <a:lstStyle/>
          <a:p>
            <a:pPr algn="ctr"/>
            <a:r>
              <a:rPr lang="de-DE" sz="900" dirty="0"/>
              <a:t>Donald Trump Wahlsieg</a:t>
            </a:r>
            <a:endParaRPr lang="en-GB" sz="900" dirty="0"/>
          </a:p>
        </p:txBody>
      </p:sp>
      <p:cxnSp>
        <p:nvCxnSpPr>
          <p:cNvPr id="22" name="Straight Arrow Connector 21">
            <a:extLst>
              <a:ext uri="{FF2B5EF4-FFF2-40B4-BE49-F238E27FC236}">
                <a16:creationId xmlns:a16="http://schemas.microsoft.com/office/drawing/2014/main" id="{8ADF623E-18B1-074F-916A-E90EF200AB51}"/>
              </a:ext>
            </a:extLst>
          </p:cNvPr>
          <p:cNvCxnSpPr>
            <a:cxnSpLocks/>
          </p:cNvCxnSpPr>
          <p:nvPr/>
        </p:nvCxnSpPr>
        <p:spPr bwMode="auto">
          <a:xfrm>
            <a:off x="6372386" y="2775994"/>
            <a:ext cx="575878" cy="911389"/>
          </a:xfrm>
          <a:prstGeom prst="straightConnector1">
            <a:avLst/>
          </a:prstGeom>
          <a:solidFill>
            <a:schemeClr val="accent1"/>
          </a:solidFill>
          <a:ln w="9525" cap="sq" cmpd="sng" algn="ctr">
            <a:solidFill>
              <a:schemeClr val="tx1"/>
            </a:solidFill>
            <a:prstDash val="solid"/>
            <a:round/>
            <a:headEnd type="none" w="med" len="med"/>
            <a:tailEnd type="triangle"/>
          </a:ln>
          <a:effectLst/>
        </p:spPr>
      </p:cxnSp>
      <p:cxnSp>
        <p:nvCxnSpPr>
          <p:cNvPr id="23" name="Straight Arrow Connector 22">
            <a:extLst>
              <a:ext uri="{FF2B5EF4-FFF2-40B4-BE49-F238E27FC236}">
                <a16:creationId xmlns:a16="http://schemas.microsoft.com/office/drawing/2014/main" id="{5F1A3092-5C09-9C4A-9B54-9750844A2137}"/>
              </a:ext>
            </a:extLst>
          </p:cNvPr>
          <p:cNvCxnSpPr>
            <a:cxnSpLocks/>
          </p:cNvCxnSpPr>
          <p:nvPr/>
        </p:nvCxnSpPr>
        <p:spPr bwMode="auto">
          <a:xfrm>
            <a:off x="7113490" y="3029635"/>
            <a:ext cx="0" cy="471373"/>
          </a:xfrm>
          <a:prstGeom prst="straightConnector1">
            <a:avLst/>
          </a:prstGeom>
          <a:solidFill>
            <a:schemeClr val="accent1"/>
          </a:solidFill>
          <a:ln w="9525" cap="sq" cmpd="sng" algn="ctr">
            <a:solidFill>
              <a:schemeClr val="tx1"/>
            </a:solidFill>
            <a:prstDash val="solid"/>
            <a:round/>
            <a:headEnd type="none" w="med" len="med"/>
            <a:tailEnd type="triangle"/>
          </a:ln>
          <a:effectLst/>
        </p:spPr>
      </p:cxnSp>
      <p:sp>
        <p:nvSpPr>
          <p:cNvPr id="24" name="Rectangle 23">
            <a:extLst>
              <a:ext uri="{FF2B5EF4-FFF2-40B4-BE49-F238E27FC236}">
                <a16:creationId xmlns:a16="http://schemas.microsoft.com/office/drawing/2014/main" id="{10BD4BD1-DD6F-5B4E-AC4B-228A727F5822}"/>
              </a:ext>
            </a:extLst>
          </p:cNvPr>
          <p:cNvSpPr/>
          <p:nvPr/>
        </p:nvSpPr>
        <p:spPr bwMode="auto">
          <a:xfrm>
            <a:off x="8037539" y="2070571"/>
            <a:ext cx="508757" cy="3192439"/>
          </a:xfrm>
          <a:prstGeom prst="rect">
            <a:avLst/>
          </a:prstGeom>
          <a:noFill/>
          <a:ln w="9525" cap="sq"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GB" sz="2400" b="0" i="0" u="none" strike="noStrike" cap="none" normalizeH="0" baseline="0">
              <a:ln>
                <a:noFill/>
              </a:ln>
              <a:solidFill>
                <a:srgbClr val="808080"/>
              </a:solidFill>
              <a:effectLst/>
              <a:latin typeface="Arial" charset="0"/>
            </a:endParaRPr>
          </a:p>
        </p:txBody>
      </p:sp>
      <p:sp>
        <p:nvSpPr>
          <p:cNvPr id="25" name="TextBox 24">
            <a:extLst>
              <a:ext uri="{FF2B5EF4-FFF2-40B4-BE49-F238E27FC236}">
                <a16:creationId xmlns:a16="http://schemas.microsoft.com/office/drawing/2014/main" id="{91AF1346-6FFC-CC44-980E-FFCC74176B8E}"/>
              </a:ext>
            </a:extLst>
          </p:cNvPr>
          <p:cNvSpPr txBox="1"/>
          <p:nvPr/>
        </p:nvSpPr>
        <p:spPr>
          <a:xfrm>
            <a:off x="7895873" y="2076471"/>
            <a:ext cx="792088" cy="230832"/>
          </a:xfrm>
          <a:prstGeom prst="rect">
            <a:avLst/>
          </a:prstGeom>
          <a:noFill/>
        </p:spPr>
        <p:txBody>
          <a:bodyPr wrap="square" rtlCol="0">
            <a:spAutoFit/>
          </a:bodyPr>
          <a:lstStyle/>
          <a:p>
            <a:pPr algn="ctr"/>
            <a:r>
              <a:rPr lang="de-DE" sz="900" dirty="0">
                <a:solidFill>
                  <a:srgbClr val="FF0000"/>
                </a:solidFill>
              </a:rPr>
              <a:t>Covid-19</a:t>
            </a:r>
            <a:endParaRPr lang="en-GB" sz="900" dirty="0">
              <a:solidFill>
                <a:srgbClr val="FF0000"/>
              </a:solidFill>
            </a:endParaRPr>
          </a:p>
        </p:txBody>
      </p:sp>
      <p:graphicFrame>
        <p:nvGraphicFramePr>
          <p:cNvPr id="26" name="Chart 25">
            <a:extLst>
              <a:ext uri="{FF2B5EF4-FFF2-40B4-BE49-F238E27FC236}">
                <a16:creationId xmlns:a16="http://schemas.microsoft.com/office/drawing/2014/main" id="{9D1C1D1F-534D-5048-B15F-6893F698F37F}"/>
              </a:ext>
            </a:extLst>
          </p:cNvPr>
          <p:cNvGraphicFramePr>
            <a:graphicFrameLocks/>
          </p:cNvGraphicFramePr>
          <p:nvPr>
            <p:extLst>
              <p:ext uri="{D42A27DB-BD31-4B8C-83A1-F6EECF244321}">
                <p14:modId xmlns:p14="http://schemas.microsoft.com/office/powerpoint/2010/main" val="253315401"/>
              </p:ext>
            </p:extLst>
          </p:nvPr>
        </p:nvGraphicFramePr>
        <p:xfrm>
          <a:off x="498249" y="2209383"/>
          <a:ext cx="8113998" cy="3879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240808"/>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28072" y="2527977"/>
            <a:ext cx="8046720" cy="2308324"/>
          </a:xfrm>
        </p:spPr>
        <p:txBody>
          <a:bodyPr/>
          <a:lstStyle/>
          <a:p>
            <a:pPr algn="ctr"/>
            <a:r>
              <a:rPr lang="de-DE" b="1" dirty="0"/>
              <a:t>2. </a:t>
            </a:r>
            <a:r>
              <a:rPr lang="en-US" b="1" dirty="0"/>
              <a:t>Neue </a:t>
            </a:r>
            <a:r>
              <a:rPr lang="en-US" b="1" dirty="0" err="1"/>
              <a:t>Prognosen</a:t>
            </a:r>
            <a:r>
              <a:rPr lang="en-US" b="1" dirty="0"/>
              <a:t> </a:t>
            </a:r>
            <a:r>
              <a:rPr lang="en-US" b="1" dirty="0" err="1"/>
              <a:t>für</a:t>
            </a:r>
            <a:r>
              <a:rPr lang="en-US" b="1" dirty="0"/>
              <a:t> Mittel-, Ost-, und </a:t>
            </a:r>
            <a:r>
              <a:rPr lang="en-US" b="1" dirty="0" err="1"/>
              <a:t>Südosteuropa</a:t>
            </a:r>
            <a:r>
              <a:rPr lang="en-US" b="1" dirty="0"/>
              <a:t> (MOSOE): </a:t>
            </a:r>
            <a:br>
              <a:rPr lang="en-US" b="1" dirty="0"/>
            </a:br>
            <a:br>
              <a:rPr lang="en-US" b="1" dirty="0"/>
            </a:br>
            <a:r>
              <a:rPr lang="en-US" b="1" dirty="0" err="1"/>
              <a:t>Erholung</a:t>
            </a:r>
            <a:r>
              <a:rPr lang="en-US" b="1" dirty="0"/>
              <a:t> </a:t>
            </a:r>
            <a:r>
              <a:rPr lang="en-US" b="1" dirty="0" err="1"/>
              <a:t>verzögert</a:t>
            </a:r>
            <a:r>
              <a:rPr lang="en-US" b="1" dirty="0"/>
              <a:t> </a:t>
            </a:r>
            <a:r>
              <a:rPr lang="en-US" b="1" dirty="0" err="1"/>
              <a:t>sich</a:t>
            </a:r>
            <a:br>
              <a:rPr lang="en-US" dirty="0"/>
            </a:br>
            <a:endParaRPr lang="en-GB" dirty="0"/>
          </a:p>
        </p:txBody>
      </p:sp>
      <p:sp>
        <p:nvSpPr>
          <p:cNvPr id="8" name="Text Placeholder 7">
            <a:extLst>
              <a:ext uri="{FF2B5EF4-FFF2-40B4-BE49-F238E27FC236}">
                <a16:creationId xmlns:a16="http://schemas.microsoft.com/office/drawing/2014/main" id="{2170B8F4-FEA8-4943-B843-B5AE6F0B932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43998052"/>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44080" y="2996952"/>
            <a:ext cx="8014704" cy="2912169"/>
          </a:xfrm>
          <a:noFill/>
        </p:spPr>
        <p:txBody>
          <a:bodyPr/>
          <a:lstStyle/>
          <a:p>
            <a:pPr marL="342900" indent="-342900">
              <a:lnSpc>
                <a:spcPct val="200000"/>
              </a:lnSpc>
              <a:buAutoNum type="arabicPeriod"/>
            </a:pPr>
            <a:endParaRPr lang="en-US" dirty="0"/>
          </a:p>
          <a:p>
            <a:pPr marL="342900" indent="-342900">
              <a:lnSpc>
                <a:spcPct val="200000"/>
              </a:lnSpc>
              <a:buAutoNum type="arabicPeriod"/>
            </a:pPr>
            <a:endParaRPr lang="en-US" dirty="0"/>
          </a:p>
        </p:txBody>
      </p:sp>
      <p:sp>
        <p:nvSpPr>
          <p:cNvPr id="4" name="Title 3"/>
          <p:cNvSpPr>
            <a:spLocks noGrp="1"/>
          </p:cNvSpPr>
          <p:nvPr>
            <p:ph type="title"/>
          </p:nvPr>
        </p:nvSpPr>
        <p:spPr>
          <a:xfrm>
            <a:off x="512064" y="804863"/>
            <a:ext cx="8046720" cy="937949"/>
          </a:xfrm>
        </p:spPr>
        <p:txBody>
          <a:bodyPr/>
          <a:lstStyle/>
          <a:p>
            <a:r>
              <a:rPr lang="de-DE" dirty="0"/>
              <a:t>MOSOE hat 2020 meist besser abgeschnitten als Westeuropa </a:t>
            </a:r>
            <a:endParaRPr lang="en-GB" dirty="0"/>
          </a:p>
        </p:txBody>
      </p:sp>
      <p:sp>
        <p:nvSpPr>
          <p:cNvPr id="7" name="Text Placeholder 7">
            <a:extLst>
              <a:ext uri="{FF2B5EF4-FFF2-40B4-BE49-F238E27FC236}">
                <a16:creationId xmlns:a16="http://schemas.microsoft.com/office/drawing/2014/main" id="{12CE66D7-AB22-0B4A-9BDE-ED387362377A}"/>
              </a:ext>
            </a:extLst>
          </p:cNvPr>
          <p:cNvSpPr txBox="1">
            <a:spLocks/>
          </p:cNvSpPr>
          <p:nvPr/>
        </p:nvSpPr>
        <p:spPr bwMode="auto">
          <a:xfrm>
            <a:off x="544080" y="1812801"/>
            <a:ext cx="8014704"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US" kern="0" dirty="0" err="1"/>
              <a:t>Reales</a:t>
            </a:r>
            <a:r>
              <a:rPr lang="en-US" kern="0" dirty="0"/>
              <a:t> BIP, 2020, %-</a:t>
            </a:r>
            <a:r>
              <a:rPr lang="en-US" kern="0" dirty="0" err="1"/>
              <a:t>Veränderung</a:t>
            </a:r>
            <a:r>
              <a:rPr lang="en-US" kern="0" dirty="0"/>
              <a:t> </a:t>
            </a:r>
            <a:r>
              <a:rPr lang="en-US" kern="0" dirty="0" err="1"/>
              <a:t>gegenüber</a:t>
            </a:r>
            <a:r>
              <a:rPr lang="en-US" kern="0" dirty="0"/>
              <a:t> </a:t>
            </a:r>
            <a:r>
              <a:rPr lang="en-US" kern="0" dirty="0" err="1"/>
              <a:t>Vorjahr</a:t>
            </a:r>
            <a:endParaRPr lang="en-US" kern="0" dirty="0"/>
          </a:p>
        </p:txBody>
      </p:sp>
      <p:sp>
        <p:nvSpPr>
          <p:cNvPr id="8" name="Text Placeholder 7">
            <a:extLst>
              <a:ext uri="{FF2B5EF4-FFF2-40B4-BE49-F238E27FC236}">
                <a16:creationId xmlns:a16="http://schemas.microsoft.com/office/drawing/2014/main" id="{4F1A337A-F60B-754F-9899-51A108D9951E}"/>
              </a:ext>
            </a:extLst>
          </p:cNvPr>
          <p:cNvSpPr>
            <a:spLocks noGrp="1"/>
          </p:cNvSpPr>
          <p:nvPr>
            <p:ph type="body" sz="quarter" idx="10"/>
          </p:nvPr>
        </p:nvSpPr>
        <p:spPr/>
        <p:txBody>
          <a:bodyPr/>
          <a:lstStyle/>
          <a:p>
            <a:r>
              <a:rPr lang="en-US" dirty="0"/>
              <a:t>Quelle: Eurostat, </a:t>
            </a:r>
            <a:r>
              <a:rPr lang="en-US" dirty="0" err="1"/>
              <a:t>nationale</a:t>
            </a:r>
            <a:r>
              <a:rPr lang="en-US" dirty="0"/>
              <a:t> </a:t>
            </a:r>
            <a:r>
              <a:rPr lang="en-US" dirty="0" err="1"/>
              <a:t>Quellen</a:t>
            </a:r>
            <a:r>
              <a:rPr lang="en-US" dirty="0"/>
              <a:t>, wiiw.</a:t>
            </a:r>
          </a:p>
        </p:txBody>
      </p:sp>
      <p:sp>
        <p:nvSpPr>
          <p:cNvPr id="2" name="Rectangle 1">
            <a:extLst>
              <a:ext uri="{FF2B5EF4-FFF2-40B4-BE49-F238E27FC236}">
                <a16:creationId xmlns:a16="http://schemas.microsoft.com/office/drawing/2014/main" id="{E9909C0B-7874-7842-8A82-C6B512ABF142}"/>
              </a:ext>
            </a:extLst>
          </p:cNvPr>
          <p:cNvSpPr/>
          <p:nvPr/>
        </p:nvSpPr>
        <p:spPr bwMode="auto">
          <a:xfrm>
            <a:off x="3635896" y="5589240"/>
            <a:ext cx="720080" cy="319881"/>
          </a:xfrm>
          <a:prstGeom prst="rect">
            <a:avLst/>
          </a:prstGeom>
          <a:solidFill>
            <a:schemeClr val="bg1"/>
          </a:solidFill>
          <a:ln w="9525"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0" i="0" u="none" strike="noStrike" cap="none" normalizeH="0" baseline="0">
              <a:ln>
                <a:noFill/>
              </a:ln>
              <a:solidFill>
                <a:srgbClr val="808080"/>
              </a:solidFill>
              <a:effectLst/>
              <a:latin typeface="Arial" charset="0"/>
            </a:endParaRPr>
          </a:p>
        </p:txBody>
      </p:sp>
      <p:graphicFrame>
        <p:nvGraphicFramePr>
          <p:cNvPr id="9" name="Chart 8">
            <a:extLst>
              <a:ext uri="{FF2B5EF4-FFF2-40B4-BE49-F238E27FC236}">
                <a16:creationId xmlns:a16="http://schemas.microsoft.com/office/drawing/2014/main" id="{594803A1-DB1C-F945-AFD5-D05BB00B62AC}"/>
              </a:ext>
            </a:extLst>
          </p:cNvPr>
          <p:cNvGraphicFramePr>
            <a:graphicFrameLocks/>
          </p:cNvGraphicFramePr>
          <p:nvPr>
            <p:extLst>
              <p:ext uri="{D42A27DB-BD31-4B8C-83A1-F6EECF244321}">
                <p14:modId xmlns:p14="http://schemas.microsoft.com/office/powerpoint/2010/main" val="3845778075"/>
              </p:ext>
            </p:extLst>
          </p:nvPr>
        </p:nvGraphicFramePr>
        <p:xfrm>
          <a:off x="585216" y="2386847"/>
          <a:ext cx="7973568" cy="3842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4739796"/>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4955" y="874851"/>
            <a:ext cx="8046720" cy="937949"/>
          </a:xfrm>
        </p:spPr>
        <p:txBody>
          <a:bodyPr/>
          <a:lstStyle/>
          <a:p>
            <a:r>
              <a:rPr lang="de-DE" dirty="0"/>
              <a:t>Neue Prognosen: Mehrheit der MOSOE-Länder wird in diesem Jahr nicht besser abschneiden als der Euro-Raum</a:t>
            </a:r>
          </a:p>
        </p:txBody>
      </p:sp>
      <p:sp>
        <p:nvSpPr>
          <p:cNvPr id="6" name="Text Placeholder 5">
            <a:extLst>
              <a:ext uri="{FF2B5EF4-FFF2-40B4-BE49-F238E27FC236}">
                <a16:creationId xmlns:a16="http://schemas.microsoft.com/office/drawing/2014/main" id="{5FF6BDEE-FF32-4C2D-924D-A689AAFF1679}"/>
              </a:ext>
            </a:extLst>
          </p:cNvPr>
          <p:cNvSpPr>
            <a:spLocks noGrp="1"/>
          </p:cNvSpPr>
          <p:nvPr>
            <p:ph type="body" sz="quarter" idx="10"/>
          </p:nvPr>
        </p:nvSpPr>
        <p:spPr/>
        <p:txBody>
          <a:bodyPr/>
          <a:lstStyle/>
          <a:p>
            <a:r>
              <a:rPr lang="en-GB" dirty="0"/>
              <a:t>Quelle: wiiw </a:t>
            </a:r>
            <a:r>
              <a:rPr lang="en-GB" dirty="0" err="1"/>
              <a:t>Frühjahrsprognosen</a:t>
            </a:r>
            <a:endParaRPr lang="en-GB" dirty="0"/>
          </a:p>
        </p:txBody>
      </p:sp>
      <p:sp>
        <p:nvSpPr>
          <p:cNvPr id="15" name="Text Placeholder 7">
            <a:extLst>
              <a:ext uri="{FF2B5EF4-FFF2-40B4-BE49-F238E27FC236}">
                <a16:creationId xmlns:a16="http://schemas.microsoft.com/office/drawing/2014/main" id="{E42C3837-5172-D344-B0CB-236883A7E736}"/>
              </a:ext>
            </a:extLst>
          </p:cNvPr>
          <p:cNvSpPr txBox="1">
            <a:spLocks/>
          </p:cNvSpPr>
          <p:nvPr/>
        </p:nvSpPr>
        <p:spPr bwMode="auto">
          <a:xfrm>
            <a:off x="534955" y="1988840"/>
            <a:ext cx="8037594" cy="4192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US" kern="0" dirty="0" err="1"/>
              <a:t>Reales</a:t>
            </a:r>
            <a:r>
              <a:rPr lang="en-US" kern="0" dirty="0"/>
              <a:t> BIP, 2020, %-</a:t>
            </a:r>
            <a:r>
              <a:rPr lang="en-US" kern="0" dirty="0" err="1"/>
              <a:t>Veränderung</a:t>
            </a:r>
            <a:r>
              <a:rPr lang="en-US" kern="0" dirty="0"/>
              <a:t> </a:t>
            </a:r>
            <a:r>
              <a:rPr lang="en-US" kern="0" dirty="0" err="1"/>
              <a:t>gegenüber</a:t>
            </a:r>
            <a:r>
              <a:rPr lang="en-US" kern="0" dirty="0"/>
              <a:t> </a:t>
            </a:r>
            <a:r>
              <a:rPr lang="en-US" kern="0" dirty="0" err="1"/>
              <a:t>Vorjahr</a:t>
            </a:r>
            <a:endParaRPr lang="en-US" kern="0" dirty="0"/>
          </a:p>
          <a:p>
            <a:pPr marL="285750" indent="-285750">
              <a:buFontTx/>
              <a:buChar char="-"/>
            </a:pPr>
            <a:endParaRPr lang="en-US" kern="0" dirty="0"/>
          </a:p>
        </p:txBody>
      </p:sp>
      <p:graphicFrame>
        <p:nvGraphicFramePr>
          <p:cNvPr id="7" name="Chart 6">
            <a:extLst>
              <a:ext uri="{FF2B5EF4-FFF2-40B4-BE49-F238E27FC236}">
                <a16:creationId xmlns:a16="http://schemas.microsoft.com/office/drawing/2014/main" id="{E45E3ED3-65C2-F949-AB84-3E674C0F5B80}"/>
              </a:ext>
            </a:extLst>
          </p:cNvPr>
          <p:cNvGraphicFramePr>
            <a:graphicFrameLocks/>
          </p:cNvGraphicFramePr>
          <p:nvPr>
            <p:extLst>
              <p:ext uri="{D42A27DB-BD31-4B8C-83A1-F6EECF244321}">
                <p14:modId xmlns:p14="http://schemas.microsoft.com/office/powerpoint/2010/main" val="1404269123"/>
              </p:ext>
            </p:extLst>
          </p:nvPr>
        </p:nvGraphicFramePr>
        <p:xfrm>
          <a:off x="534955" y="2708920"/>
          <a:ext cx="8037594" cy="3520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6961191"/>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2064" y="804863"/>
            <a:ext cx="8046720" cy="1381147"/>
          </a:xfrm>
        </p:spPr>
        <p:txBody>
          <a:bodyPr/>
          <a:lstStyle/>
          <a:p>
            <a:r>
              <a:rPr lang="de-DE" dirty="0"/>
              <a:t>Neue Prognosen: 2021 am stärksten in Südosteuropa</a:t>
            </a:r>
            <a:br>
              <a:rPr lang="de-DE" dirty="0"/>
            </a:br>
            <a:r>
              <a:rPr lang="de-DE" dirty="0"/>
              <a:t>Revisionen: In EU-MOE in diesem Jahr überwiegend abwärts</a:t>
            </a:r>
            <a:endParaRPr lang="en-GB" dirty="0">
              <a:solidFill>
                <a:srgbClr val="FF0000"/>
              </a:solidFill>
            </a:endParaRPr>
          </a:p>
        </p:txBody>
      </p:sp>
      <p:sp>
        <p:nvSpPr>
          <p:cNvPr id="6" name="Text Placeholder 5">
            <a:extLst>
              <a:ext uri="{FF2B5EF4-FFF2-40B4-BE49-F238E27FC236}">
                <a16:creationId xmlns:a16="http://schemas.microsoft.com/office/drawing/2014/main" id="{5FF6BDEE-FF32-4C2D-924D-A689AAFF1679}"/>
              </a:ext>
            </a:extLst>
          </p:cNvPr>
          <p:cNvSpPr>
            <a:spLocks noGrp="1"/>
          </p:cNvSpPr>
          <p:nvPr>
            <p:ph type="body" sz="quarter" idx="10"/>
          </p:nvPr>
        </p:nvSpPr>
        <p:spPr/>
        <p:txBody>
          <a:bodyPr/>
          <a:lstStyle/>
          <a:p>
            <a:r>
              <a:rPr lang="en-GB" dirty="0"/>
              <a:t>Quelle: wiiw </a:t>
            </a:r>
            <a:r>
              <a:rPr lang="en-GB" dirty="0" err="1"/>
              <a:t>Frühjahrsprognosen</a:t>
            </a:r>
            <a:r>
              <a:rPr lang="en-GB" dirty="0"/>
              <a:t>.</a:t>
            </a:r>
          </a:p>
        </p:txBody>
      </p:sp>
      <p:pic>
        <p:nvPicPr>
          <p:cNvPr id="7" name="Picture 6">
            <a:extLst>
              <a:ext uri="{FF2B5EF4-FFF2-40B4-BE49-F238E27FC236}">
                <a16:creationId xmlns:a16="http://schemas.microsoft.com/office/drawing/2014/main" id="{608097B9-9ADB-C14B-980E-37A74C3EE223}"/>
              </a:ext>
            </a:extLst>
          </p:cNvPr>
          <p:cNvPicPr>
            <a:picLocks noChangeAspect="1"/>
          </p:cNvPicPr>
          <p:nvPr/>
        </p:nvPicPr>
        <p:blipFill>
          <a:blip r:embed="rId2"/>
          <a:stretch>
            <a:fillRect/>
          </a:stretch>
        </p:blipFill>
        <p:spPr>
          <a:xfrm>
            <a:off x="2627212" y="1772816"/>
            <a:ext cx="3816424" cy="4575781"/>
          </a:xfrm>
          <a:prstGeom prst="rect">
            <a:avLst/>
          </a:prstGeom>
        </p:spPr>
      </p:pic>
    </p:spTree>
    <p:extLst>
      <p:ext uri="{BB962C8B-B14F-4D97-AF65-F5344CB8AC3E}">
        <p14:creationId xmlns:p14="http://schemas.microsoft.com/office/powerpoint/2010/main" val="1695114749"/>
      </p:ext>
    </p:extLst>
  </p:cSld>
  <p:clrMapOvr>
    <a:masterClrMapping/>
  </p:clrMapOvr>
  <p:transition>
    <p:zoom/>
  </p:transition>
</p:sld>
</file>

<file path=ppt/theme/theme1.xml><?xml version="1.0" encoding="utf-8"?>
<a:theme xmlns:a="http://schemas.openxmlformats.org/drawingml/2006/main" name="Larissa-Design">
  <a:themeElements>
    <a:clrScheme name="wiiw farbdesign_neu ordnung">
      <a:dk1>
        <a:srgbClr val="000000"/>
      </a:dk1>
      <a:lt1>
        <a:sysClr val="window" lastClr="FFFFFF"/>
      </a:lt1>
      <a:dk2>
        <a:srgbClr val="000000"/>
      </a:dk2>
      <a:lt2>
        <a:srgbClr val="FFFFFF"/>
      </a:lt2>
      <a:accent1>
        <a:srgbClr val="86868A"/>
      </a:accent1>
      <a:accent2>
        <a:srgbClr val="D48600"/>
      </a:accent2>
      <a:accent3>
        <a:srgbClr val="004872"/>
      </a:accent3>
      <a:accent4>
        <a:srgbClr val="E9EAEB"/>
      </a:accent4>
      <a:accent5>
        <a:srgbClr val="B7B9BC"/>
      </a:accent5>
      <a:accent6>
        <a:srgbClr val="D48600"/>
      </a:accent6>
      <a:hlink>
        <a:srgbClr val="004872"/>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wiiw_vorlage_2014_weißgrad farben_neu">
  <a:themeElements>
    <a:clrScheme name="wiiw farbdesign_neu ordnung">
      <a:dk1>
        <a:srgbClr val="000000"/>
      </a:dk1>
      <a:lt1>
        <a:sysClr val="window" lastClr="FFFFFF"/>
      </a:lt1>
      <a:dk2>
        <a:srgbClr val="000000"/>
      </a:dk2>
      <a:lt2>
        <a:srgbClr val="FFFFFF"/>
      </a:lt2>
      <a:accent1>
        <a:srgbClr val="86868A"/>
      </a:accent1>
      <a:accent2>
        <a:srgbClr val="D48600"/>
      </a:accent2>
      <a:accent3>
        <a:srgbClr val="004872"/>
      </a:accent3>
      <a:accent4>
        <a:srgbClr val="E9EAEB"/>
      </a:accent4>
      <a:accent5>
        <a:srgbClr val="B7B9BC"/>
      </a:accent5>
      <a:accent6>
        <a:srgbClr val="D48600"/>
      </a:accent6>
      <a:hlink>
        <a:srgbClr val="004872"/>
      </a:hlink>
      <a:folHlink>
        <a:srgbClr val="000000"/>
      </a:folHlink>
    </a:clrScheme>
    <a:fontScheme name="layout_hell_ januar 2007">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rgbClr val="80808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rgbClr val="808080"/>
            </a:solidFill>
            <a:effectLst/>
            <a:latin typeface="Arial" charset="0"/>
          </a:defRPr>
        </a:defPPr>
      </a:lstStyle>
    </a:lnDef>
  </a:objectDefaults>
  <a:extraClrSchemeLst>
    <a:extraClrScheme>
      <a:clrScheme name="layout_hell_ januar 2007 1">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layout_hell_ januar 2007 2">
        <a:dk1>
          <a:srgbClr val="333333"/>
        </a:dk1>
        <a:lt1>
          <a:srgbClr val="EAEAEA"/>
        </a:lt1>
        <a:dk2>
          <a:srgbClr val="000000"/>
        </a:dk2>
        <a:lt2>
          <a:srgbClr val="868686"/>
        </a:lt2>
        <a:accent1>
          <a:srgbClr val="A50021"/>
        </a:accent1>
        <a:accent2>
          <a:srgbClr val="CC0000"/>
        </a:accent2>
        <a:accent3>
          <a:srgbClr val="F3F3F3"/>
        </a:accent3>
        <a:accent4>
          <a:srgbClr val="2A2A2A"/>
        </a:accent4>
        <a:accent5>
          <a:srgbClr val="CFAAAB"/>
        </a:accent5>
        <a:accent6>
          <a:srgbClr val="B90000"/>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layout_hell_ januar 2007 3">
        <a:dk1>
          <a:srgbClr val="333333"/>
        </a:dk1>
        <a:lt1>
          <a:srgbClr val="EAEAEA"/>
        </a:lt1>
        <a:dk2>
          <a:srgbClr val="000000"/>
        </a:dk2>
        <a:lt2>
          <a:srgbClr val="868686"/>
        </a:lt2>
        <a:accent1>
          <a:srgbClr val="A50021"/>
        </a:accent1>
        <a:accent2>
          <a:srgbClr val="CC0000"/>
        </a:accent2>
        <a:accent3>
          <a:srgbClr val="F3F3F3"/>
        </a:accent3>
        <a:accent4>
          <a:srgbClr val="2A2A2A"/>
        </a:accent4>
        <a:accent5>
          <a:srgbClr val="CFAAAB"/>
        </a:accent5>
        <a:accent6>
          <a:srgbClr val="B90000"/>
        </a:accent6>
        <a:hlink>
          <a:srgbClr val="333333"/>
        </a:hlink>
        <a:folHlink>
          <a:srgbClr val="F8CA1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0</TotalTime>
  <Words>1098</Words>
  <Application>Microsoft Office PowerPoint</Application>
  <PresentationFormat>On-screen Show (4:3)</PresentationFormat>
  <Paragraphs>105</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Symbol</vt:lpstr>
      <vt:lpstr>TheSans B6 SemiBold</vt:lpstr>
      <vt:lpstr>Wingdings</vt:lpstr>
      <vt:lpstr>Larissa-Design</vt:lpstr>
      <vt:lpstr>wiiw_vorlage_2014_weißgrad farben_neu</vt:lpstr>
      <vt:lpstr>Frühjahrsprognose für die Länder Mittel-, Ost- und Südosteuropas (MOSOEL):   Noch vor dem Morgengrauen</vt:lpstr>
      <vt:lpstr>Überblick</vt:lpstr>
      <vt:lpstr>1. Globale Ausgangssituation:   Erholung, Divergenz, Europa hinkt hinterher </vt:lpstr>
      <vt:lpstr>Die schlimmste Krise seit dem Zweiten Weltkrieg, aber anders als 2008. Schnelle Erholung; weniger im Euro-Raum und Österreich. </vt:lpstr>
      <vt:lpstr>Die globale wirtschaftliche Unsicherheit ist auf einem noch nie dagewesenen Niveau</vt:lpstr>
      <vt:lpstr>2. Neue Prognosen für Mittel-, Ost-, und Südosteuropa (MOSOE):   Erholung verzögert sich </vt:lpstr>
      <vt:lpstr>MOSOE hat 2020 meist besser abgeschnitten als Westeuropa </vt:lpstr>
      <vt:lpstr>Neue Prognosen: Mehrheit der MOSOE-Länder wird in diesem Jahr nicht besser abschneiden als der Euro-Raum</vt:lpstr>
      <vt:lpstr>Neue Prognosen: 2021 am stärksten in Südosteuropa Revisionen: In EU-MOE in diesem Jahr überwiegend abwärts</vt:lpstr>
      <vt:lpstr>3. Die Pandemie und die wirtschaftlichen Auswirkungen in Mittel-, Ost-, und Südosteuropa (MOSOE) bis jetzt </vt:lpstr>
      <vt:lpstr>Bessere Wirtschaftsleistung in MOSOEL im Jahr 2020 dank guter Performance im Gesundheitsbereich </vt:lpstr>
      <vt:lpstr>Starke geld- und fiskalpolitische Maßnahmen haben ebenfalls dazu beigetragen</vt:lpstr>
      <vt:lpstr>Auch strukturelle Unterschiede spielten eine Rolle: MOSOEL ist weniger stark auf Dienstleistungen angewiesen als die EU</vt:lpstr>
      <vt:lpstr>In der zweiten Welle hat MOSOEL jedoch die öffentliche Gesundheit für die Wirtschaft geopfert</vt:lpstr>
      <vt:lpstr>4. Wachstumstreiber 2021-23:   Volkswirtschaften haben sich angepasst, warten aber auf die Impfstoffe</vt:lpstr>
      <vt:lpstr>Die zentrale Frage: Wie schnell können die Impfraten steigen? Enorme Divergenz innerhalb von MOSOEL.</vt:lpstr>
      <vt:lpstr>Wenn die Impfraten steigen und das Wetter besser wird, sollte der Konsum das Wachstum antreiben</vt:lpstr>
      <vt:lpstr>Die Politik dürfte sowohl auf EU- als auch auf nationaler Ebene weiterhin unterstützend wirken: billige Schulden und Spielraum für niedrige Zinsen</vt:lpstr>
      <vt:lpstr>Externe Faktoren: Raum für Wachstum, da die globale Erholung an Dynamik gewinnt</vt:lpstr>
      <vt:lpstr>5. Risiken und mittelfristiger Ausblick  </vt:lpstr>
      <vt:lpstr>Auswirkungen auf den Arbeitsmarkt bisher weitgehend begrenzt, aber die aktuellen Daten spiegeln wahrscheinlich nicht die Realität wider</vt:lpstr>
      <vt:lpstr>Risiken durch steigende US-Zinsen, aber die meisten Länder haben ihre Zahlungsbilanzdefizite reduziert und verlassen sich stärker auf den Euro</vt:lpstr>
      <vt:lpstr>Sollten wir uns Sorgen um die Inflation machen? Steigender Kostendruck, aber große Outputlücken begrenzen das Durchwirken</vt:lpstr>
      <vt:lpstr>Steigende Immobilienpreise, insbesondere in EU-MOE, könnten zu einer Marktkorrektur führen</vt:lpstr>
      <vt:lpstr>Mittel- und langfristiger Ausblick: Nach der Pandemie</vt:lpstr>
      <vt:lpstr>6. Auswirkungen auf Österreich </vt:lpstr>
      <vt:lpstr>Österreich und MOSOE: im selben Boot </vt:lpstr>
      <vt:lpstr>Schlussfolgerungen</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Grieveson</dc:creator>
  <cp:lastModifiedBy>Richard Grieveson</cp:lastModifiedBy>
  <cp:revision>105</cp:revision>
  <dcterms:created xsi:type="dcterms:W3CDTF">2020-06-26T12:31:04Z</dcterms:created>
  <dcterms:modified xsi:type="dcterms:W3CDTF">2021-04-15T09:27:07Z</dcterms:modified>
</cp:coreProperties>
</file>