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361" r:id="rId4"/>
    <p:sldId id="451" r:id="rId5"/>
    <p:sldId id="477" r:id="rId6"/>
    <p:sldId id="476" r:id="rId7"/>
    <p:sldId id="490" r:id="rId8"/>
    <p:sldId id="474" r:id="rId9"/>
    <p:sldId id="479" r:id="rId10"/>
    <p:sldId id="480" r:id="rId11"/>
    <p:sldId id="481" r:id="rId12"/>
    <p:sldId id="482" r:id="rId13"/>
    <p:sldId id="483" r:id="rId14"/>
    <p:sldId id="486" r:id="rId15"/>
    <p:sldId id="529" r:id="rId16"/>
    <p:sldId id="431" r:id="rId17"/>
    <p:sldId id="470" r:id="rId18"/>
    <p:sldId id="488" r:id="rId19"/>
    <p:sldId id="478" r:id="rId20"/>
    <p:sldId id="623" r:id="rId21"/>
    <p:sldId id="421" r:id="rId22"/>
    <p:sldId id="375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Grieveson" initials="RG" lastIdx="9" clrIdx="0">
    <p:extLst>
      <p:ext uri="{19B8F6BF-5375-455C-9EA6-DF929625EA0E}">
        <p15:presenceInfo xmlns:p15="http://schemas.microsoft.com/office/powerpoint/2012/main" userId="S::grieveson@wiiw.ac.at::7b7b36ec-b62a-4c3a-a01a-518cbf31c6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4" autoAdjust="0"/>
    <p:restoredTop sz="94660"/>
  </p:normalViewPr>
  <p:slideViewPr>
    <p:cSldViewPr>
      <p:cViewPr varScale="1">
        <p:scale>
          <a:sx n="114" d="100"/>
          <a:sy n="114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olhapindyuk\Dropbox\home\Projects\Forecast%20overview\202207\Overview%20figures%20Olga%20Summer%20FR%202022_b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/Bender\W\00_POOL\14%20Core%20products\02%20Monthly%20Report\07-08%20July%20Summer%20Update\01%20Overview\Overview%20figures%20Olga%20Summer%20FR%202022_bm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671338383838384E-2"/>
          <c:y val="0.15235596915129421"/>
          <c:w val="0.84439603174603173"/>
          <c:h val="0.65669364246135986"/>
        </c:manualLayout>
      </c:layout>
      <c:lineChart>
        <c:grouping val="standard"/>
        <c:varyColors val="0"/>
        <c:ser>
          <c:idx val="0"/>
          <c:order val="0"/>
          <c:tx>
            <c:strRef>
              <c:f>'real GDP'!$B$41</c:f>
              <c:strCache>
                <c:ptCount val="1"/>
                <c:pt idx="0">
                  <c:v>EU-CEE</c:v>
                </c:pt>
              </c:strCache>
            </c:strRef>
          </c:tx>
          <c:spPr>
            <a:ln w="12700">
              <a:solidFill>
                <a:srgbClr val="004872"/>
              </a:solidFill>
            </a:ln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GDP'!$CM$41:$CT$41</c:f>
              <c:numCache>
                <c:formatCode>0.0</c:formatCode>
                <c:ptCount val="8"/>
                <c:pt idx="0">
                  <c:v>-9.7750940636363612</c:v>
                </c:pt>
                <c:pt idx="1">
                  <c:v>-3.4060699090909092</c:v>
                </c:pt>
                <c:pt idx="2">
                  <c:v>-2.7725843545454549</c:v>
                </c:pt>
                <c:pt idx="3">
                  <c:v>-1.0084863636363654E-2</c:v>
                </c:pt>
                <c:pt idx="4">
                  <c:v>12.143937127272729</c:v>
                </c:pt>
                <c:pt idx="5">
                  <c:v>5.9856734636363633</c:v>
                </c:pt>
                <c:pt idx="6">
                  <c:v>5.9271355000000003</c:v>
                </c:pt>
                <c:pt idx="7">
                  <c:v>6.3135827909090914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1A-4602-A999-CBC6B1393219}"/>
            </c:ext>
          </c:extLst>
        </c:ser>
        <c:ser>
          <c:idx val="1"/>
          <c:order val="1"/>
          <c:tx>
            <c:strRef>
              <c:f>'real GDP'!$B$42</c:f>
              <c:strCache>
                <c:ptCount val="1"/>
                <c:pt idx="0">
                  <c:v>Western Balkans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GDP'!$CM$42:$CT$42</c:f>
              <c:numCache>
                <c:formatCode>0.0</c:formatCode>
                <c:ptCount val="8"/>
                <c:pt idx="0">
                  <c:v>-12.469327249999999</c:v>
                </c:pt>
                <c:pt idx="1">
                  <c:v>-8.3355223499999997</c:v>
                </c:pt>
                <c:pt idx="2">
                  <c:v>-1.5002411833333331</c:v>
                </c:pt>
                <c:pt idx="3">
                  <c:v>0.70738551666666671</c:v>
                </c:pt>
                <c:pt idx="4">
                  <c:v>15.381557216666664</c:v>
                </c:pt>
                <c:pt idx="5">
                  <c:v>10.771628066666665</c:v>
                </c:pt>
                <c:pt idx="6">
                  <c:v>6.1570502500000002</c:v>
                </c:pt>
                <c:pt idx="7">
                  <c:v>4.7296692250000003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1A-4602-A999-CBC6B1393219}"/>
            </c:ext>
          </c:extLst>
        </c:ser>
        <c:ser>
          <c:idx val="7"/>
          <c:order val="2"/>
          <c:tx>
            <c:strRef>
              <c:f>'real GDP'!$B$43</c:f>
              <c:strCache>
                <c:ptCount val="1"/>
                <c:pt idx="0">
                  <c:v>TR</c:v>
                </c:pt>
              </c:strCache>
            </c:strRef>
          </c:tx>
          <c:spPr>
            <a:ln w="12700">
              <a:solidFill>
                <a:srgbClr val="86868A"/>
              </a:solidFill>
            </a:ln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GDP'!$CM$43:$CT$43</c:f>
              <c:numCache>
                <c:formatCode>0.0</c:formatCode>
                <c:ptCount val="8"/>
                <c:pt idx="0">
                  <c:v>-10.4042674</c:v>
                </c:pt>
                <c:pt idx="1">
                  <c:v>6.3336037999999997</c:v>
                </c:pt>
                <c:pt idx="2">
                  <c:v>6.1618911000000001</c:v>
                </c:pt>
                <c:pt idx="3">
                  <c:v>7.2506142000000002</c:v>
                </c:pt>
                <c:pt idx="4">
                  <c:v>21.893343999999999</c:v>
                </c:pt>
                <c:pt idx="5">
                  <c:v>7.5188154999999997</c:v>
                </c:pt>
                <c:pt idx="6">
                  <c:v>9.1367917999999992</c:v>
                </c:pt>
                <c:pt idx="7">
                  <c:v>7.3424053999999996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1A-4602-A999-CBC6B1393219}"/>
            </c:ext>
          </c:extLst>
        </c:ser>
        <c:ser>
          <c:idx val="4"/>
          <c:order val="3"/>
          <c:tx>
            <c:strRef>
              <c:f>'real GDP'!$B$45</c:f>
              <c:strCache>
                <c:ptCount val="1"/>
                <c:pt idx="0">
                  <c:v>RU</c:v>
                </c:pt>
              </c:strCache>
            </c:strRef>
          </c:tx>
          <c:spPr>
            <a:ln w="12700" cmpd="sng">
              <a:solidFill>
                <a:srgbClr val="004872"/>
              </a:solidFill>
              <a:prstDash val="sysDash"/>
            </a:ln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GDP'!$CM$45:$CT$45</c:f>
              <c:numCache>
                <c:formatCode>0.0</c:formatCode>
                <c:ptCount val="8"/>
                <c:pt idx="0">
                  <c:v>-7.4173925000000001</c:v>
                </c:pt>
                <c:pt idx="1">
                  <c:v>-3.2659484999999999</c:v>
                </c:pt>
                <c:pt idx="2">
                  <c:v>-1.3209359000000001</c:v>
                </c:pt>
                <c:pt idx="3">
                  <c:v>-0.3426438</c:v>
                </c:pt>
                <c:pt idx="4">
                  <c:v>10.4701225</c:v>
                </c:pt>
                <c:pt idx="5">
                  <c:v>3.9868724000000002</c:v>
                </c:pt>
                <c:pt idx="6">
                  <c:v>5.0249980000000001</c:v>
                </c:pt>
                <c:pt idx="7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1A-4602-A999-CBC6B1393219}"/>
            </c:ext>
          </c:extLst>
        </c:ser>
        <c:ser>
          <c:idx val="6"/>
          <c:order val="4"/>
          <c:tx>
            <c:strRef>
              <c:f>'real GDP'!$B$46</c:f>
              <c:strCache>
                <c:ptCount val="1"/>
                <c:pt idx="0">
                  <c:v>UA</c:v>
                </c:pt>
              </c:strCache>
            </c:strRef>
          </c:tx>
          <c:spPr>
            <a:ln w="12700">
              <a:solidFill>
                <a:srgbClr val="D48600"/>
              </a:solidFill>
              <a:prstDash val="sysDash"/>
            </a:ln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GDP'!$CM$46:$CT$46</c:f>
              <c:numCache>
                <c:formatCode>0.0</c:formatCode>
                <c:ptCount val="8"/>
                <c:pt idx="0">
                  <c:v>-11</c:v>
                </c:pt>
                <c:pt idx="1">
                  <c:v>-3.3</c:v>
                </c:pt>
                <c:pt idx="2">
                  <c:v>-0.1</c:v>
                </c:pt>
                <c:pt idx="3">
                  <c:v>-2.2316980000000002</c:v>
                </c:pt>
                <c:pt idx="4">
                  <c:v>6.0496831999999996</c:v>
                </c:pt>
                <c:pt idx="5">
                  <c:v>2.7763415999999999</c:v>
                </c:pt>
                <c:pt idx="6">
                  <c:v>6.1317111999999998</c:v>
                </c:pt>
                <c:pt idx="7">
                  <c:v>-15.1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1A-4602-A999-CBC6B1393219}"/>
            </c:ext>
          </c:extLst>
        </c:ser>
        <c:ser>
          <c:idx val="5"/>
          <c:order val="5"/>
          <c:tx>
            <c:strRef>
              <c:f>'real GDP'!$B$47</c:f>
              <c:strCache>
                <c:ptCount val="1"/>
                <c:pt idx="0">
                  <c:v>CIS</c:v>
                </c:pt>
              </c:strCache>
            </c:strRef>
          </c:tx>
          <c:spPr>
            <a:ln w="12700">
              <a:solidFill>
                <a:srgbClr val="86868A"/>
              </a:solidFill>
              <a:prstDash val="sysDash"/>
            </a:ln>
          </c:spPr>
          <c:marker>
            <c:symbol val="none"/>
          </c:marker>
          <c:cat>
            <c:strRef>
              <c:f>'real GDP'!$CM$3:$CT$3</c:f>
              <c:strCache>
                <c:ptCount val="8"/>
                <c:pt idx="0">
                  <c:v>Q2 2020</c:v>
                </c:pt>
                <c:pt idx="1">
                  <c:v>Q3 2020</c:v>
                </c:pt>
                <c:pt idx="2">
                  <c:v>Q4 2020</c:v>
                </c:pt>
                <c:pt idx="3">
                  <c:v>Q1 2021</c:v>
                </c:pt>
                <c:pt idx="4">
                  <c:v>Q2 2021</c:v>
                </c:pt>
                <c:pt idx="5">
                  <c:v>Q3 2021</c:v>
                </c:pt>
                <c:pt idx="6">
                  <c:v>Q4 2021</c:v>
                </c:pt>
                <c:pt idx="7">
                  <c:v>Q1 2022</c:v>
                </c:pt>
              </c:strCache>
            </c:strRef>
          </c:cat>
          <c:val>
            <c:numRef>
              <c:f>'real GDP'!$CM$47:$CT$47</c:f>
              <c:numCache>
                <c:formatCode>0.0</c:formatCode>
                <c:ptCount val="8"/>
                <c:pt idx="0">
                  <c:v>-8.1931732999999998</c:v>
                </c:pt>
                <c:pt idx="1">
                  <c:v>-5.1683382999999994</c:v>
                </c:pt>
                <c:pt idx="2">
                  <c:v>-2.0365071666666665</c:v>
                </c:pt>
                <c:pt idx="3">
                  <c:v>2.796917066666667</c:v>
                </c:pt>
                <c:pt idx="4">
                  <c:v>9.6361960999999994</c:v>
                </c:pt>
                <c:pt idx="5">
                  <c:v>6.1838925333333323</c:v>
                </c:pt>
                <c:pt idx="6">
                  <c:v>8.1613378333333344</c:v>
                </c:pt>
                <c:pt idx="7">
                  <c:v>1.7032064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1A-4602-A999-CBC6B1393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04672"/>
        <c:axId val="303010560"/>
      </c:lineChart>
      <c:catAx>
        <c:axId val="30300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303010560"/>
        <c:crosses val="autoZero"/>
        <c:auto val="1"/>
        <c:lblAlgn val="ctr"/>
        <c:lblOffset val="100"/>
        <c:tickLblSkip val="1"/>
        <c:noMultiLvlLbl val="0"/>
      </c:catAx>
      <c:valAx>
        <c:axId val="30301056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30300467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8.563777656833349E-2"/>
          <c:y val="2.7889685984029684E-3"/>
          <c:w val="0.90852233131766724"/>
          <c:h val="0.1086601154018658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7.6076388888888888E-2"/>
          <c:w val="0.93699759405074368"/>
          <c:h val="0.74775833333333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872"/>
            </a:solidFill>
            <a:ln w="15875">
              <a:noFill/>
            </a:ln>
          </c:spPr>
          <c:invertIfNegative val="0"/>
          <c:cat>
            <c:strRef>
              <c:f>'Poverty rates'!$J$4:$J$20</c:f>
              <c:strCache>
                <c:ptCount val="17"/>
                <c:pt idx="0">
                  <c:v>CZ</c:v>
                </c:pt>
                <c:pt idx="1">
                  <c:v>SK</c:v>
                </c:pt>
                <c:pt idx="2">
                  <c:v>HU</c:v>
                </c:pt>
                <c:pt idx="3">
                  <c:v>SI</c:v>
                </c:pt>
                <c:pt idx="4">
                  <c:v>PL</c:v>
                </c:pt>
                <c:pt idx="5">
                  <c:v>EU27</c:v>
                </c:pt>
                <c:pt idx="6">
                  <c:v>HR</c:v>
                </c:pt>
                <c:pt idx="7">
                  <c:v>EE</c:v>
                </c:pt>
                <c:pt idx="8">
                  <c:v>LT</c:v>
                </c:pt>
                <c:pt idx="9">
                  <c:v>LV</c:v>
                </c:pt>
                <c:pt idx="10">
                  <c:v>RS</c:v>
                </c:pt>
                <c:pt idx="11">
                  <c:v>AL</c:v>
                </c:pt>
                <c:pt idx="12">
                  <c:v>MK</c:v>
                </c:pt>
                <c:pt idx="13">
                  <c:v>ME</c:v>
                </c:pt>
                <c:pt idx="14">
                  <c:v>TR</c:v>
                </c:pt>
                <c:pt idx="15">
                  <c:v>RO</c:v>
                </c:pt>
                <c:pt idx="16">
                  <c:v>BG</c:v>
                </c:pt>
              </c:strCache>
            </c:strRef>
          </c:cat>
          <c:val>
            <c:numRef>
              <c:f>'Poverty rates'!$K$4:$K$20</c:f>
              <c:numCache>
                <c:formatCode>General</c:formatCode>
                <c:ptCount val="17"/>
                <c:pt idx="0">
                  <c:v>9.5</c:v>
                </c:pt>
                <c:pt idx="1">
                  <c:v>11.4</c:v>
                </c:pt>
                <c:pt idx="2">
                  <c:v>12.2</c:v>
                </c:pt>
                <c:pt idx="3">
                  <c:v>12.4</c:v>
                </c:pt>
                <c:pt idx="4">
                  <c:v>14.7</c:v>
                </c:pt>
                <c:pt idx="5">
                  <c:v>16.600000000000001</c:v>
                </c:pt>
                <c:pt idx="6">
                  <c:v>18.3</c:v>
                </c:pt>
                <c:pt idx="7">
                  <c:v>20.8</c:v>
                </c:pt>
                <c:pt idx="8">
                  <c:v>20.9</c:v>
                </c:pt>
                <c:pt idx="9">
                  <c:v>21.7</c:v>
                </c:pt>
                <c:pt idx="10">
                  <c:v>21.7</c:v>
                </c:pt>
                <c:pt idx="11">
                  <c:v>21.8</c:v>
                </c:pt>
                <c:pt idx="12">
                  <c:v>21.8</c:v>
                </c:pt>
                <c:pt idx="13">
                  <c:v>22.5</c:v>
                </c:pt>
                <c:pt idx="14">
                  <c:v>23</c:v>
                </c:pt>
                <c:pt idx="15">
                  <c:v>23.4</c:v>
                </c:pt>
                <c:pt idx="16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2-4E3A-9FAB-E8776B4FA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8480"/>
        <c:axId val="72112384"/>
      </c:barChart>
      <c:catAx>
        <c:axId val="720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72112384"/>
        <c:crosses val="autoZero"/>
        <c:auto val="1"/>
        <c:lblAlgn val="ctr"/>
        <c:lblOffset val="100"/>
        <c:noMultiLvlLbl val="0"/>
      </c:catAx>
      <c:valAx>
        <c:axId val="72112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720684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749629629629625E-2"/>
          <c:y val="0.19707142102285799"/>
          <c:w val="0.83299111111111113"/>
          <c:h val="0.63058759718365387"/>
        </c:manualLayout>
      </c:layout>
      <c:lineChart>
        <c:grouping val="standard"/>
        <c:varyColors val="0"/>
        <c:ser>
          <c:idx val="0"/>
          <c:order val="0"/>
          <c:tx>
            <c:strRef>
              <c:f>'policy rate'!$A$4</c:f>
              <c:strCache>
                <c:ptCount val="1"/>
                <c:pt idx="0">
                  <c:v>CZ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rate'!$B$4:$AM$4</c:f>
              <c:numCache>
                <c:formatCode>#,##0.00</c:formatCode>
                <c:ptCount val="32"/>
                <c:pt idx="0">
                  <c:v>2</c:v>
                </c:pt>
                <c:pt idx="1">
                  <c:v>2.25</c:v>
                </c:pt>
                <c:pt idx="2">
                  <c:v>1</c:v>
                </c:pt>
                <c:pt idx="3">
                  <c:v>1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0.25</c:v>
                </c:pt>
                <c:pt idx="11">
                  <c:v>0.25</c:v>
                </c:pt>
                <c:pt idx="12">
                  <c:v>0.25</c:v>
                </c:pt>
                <c:pt idx="13">
                  <c:v>0.25</c:v>
                </c:pt>
                <c:pt idx="14">
                  <c:v>0.25</c:v>
                </c:pt>
                <c:pt idx="15">
                  <c:v>0.25</c:v>
                </c:pt>
                <c:pt idx="16">
                  <c:v>0.25</c:v>
                </c:pt>
                <c:pt idx="17">
                  <c:v>0.5</c:v>
                </c:pt>
                <c:pt idx="18">
                  <c:v>0.5</c:v>
                </c:pt>
                <c:pt idx="19">
                  <c:v>0.75</c:v>
                </c:pt>
                <c:pt idx="20">
                  <c:v>0.75</c:v>
                </c:pt>
                <c:pt idx="21">
                  <c:v>1.5</c:v>
                </c:pt>
                <c:pt idx="22">
                  <c:v>2.75</c:v>
                </c:pt>
                <c:pt idx="23">
                  <c:v>3.75</c:v>
                </c:pt>
                <c:pt idx="24">
                  <c:v>3.75</c:v>
                </c:pt>
                <c:pt idx="25">
                  <c:v>4.5</c:v>
                </c:pt>
                <c:pt idx="26">
                  <c:v>4.5</c:v>
                </c:pt>
                <c:pt idx="27">
                  <c:v>5</c:v>
                </c:pt>
                <c:pt idx="28">
                  <c:v>5.75</c:v>
                </c:pt>
                <c:pt idx="29">
                  <c:v>7</c:v>
                </c:pt>
                <c:pt idx="30">
                  <c:v>2</c:v>
                </c:pt>
                <c:pt idx="31">
                  <c:v>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77-4EDC-962F-A2BEFDC2F44E}"/>
            </c:ext>
          </c:extLst>
        </c:ser>
        <c:ser>
          <c:idx val="1"/>
          <c:order val="1"/>
          <c:tx>
            <c:strRef>
              <c:f>'policy rate'!$A$5</c:f>
              <c:strCache>
                <c:ptCount val="1"/>
                <c:pt idx="0">
                  <c:v>HU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rate'!$B$5:$AM$5</c:f>
              <c:numCache>
                <c:formatCode>#,##0.00</c:formatCode>
                <c:ptCount val="32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0.75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  <c:pt idx="9">
                  <c:v>0.6</c:v>
                </c:pt>
                <c:pt idx="10">
                  <c:v>0.6</c:v>
                </c:pt>
                <c:pt idx="11">
                  <c:v>0.6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0.6</c:v>
                </c:pt>
                <c:pt idx="16">
                  <c:v>0.6</c:v>
                </c:pt>
                <c:pt idx="17">
                  <c:v>0.9</c:v>
                </c:pt>
                <c:pt idx="18">
                  <c:v>1.2</c:v>
                </c:pt>
                <c:pt idx="19">
                  <c:v>1.5</c:v>
                </c:pt>
                <c:pt idx="20">
                  <c:v>1.65</c:v>
                </c:pt>
                <c:pt idx="21">
                  <c:v>1.8</c:v>
                </c:pt>
                <c:pt idx="22">
                  <c:v>2.1</c:v>
                </c:pt>
                <c:pt idx="23">
                  <c:v>2.4</c:v>
                </c:pt>
                <c:pt idx="24">
                  <c:v>2.9</c:v>
                </c:pt>
                <c:pt idx="25">
                  <c:v>3.4</c:v>
                </c:pt>
                <c:pt idx="26">
                  <c:v>4.4000000000000004</c:v>
                </c:pt>
                <c:pt idx="27">
                  <c:v>5.4</c:v>
                </c:pt>
                <c:pt idx="28">
                  <c:v>5.4</c:v>
                </c:pt>
                <c:pt idx="29">
                  <c:v>5.9</c:v>
                </c:pt>
                <c:pt idx="30">
                  <c:v>0.5</c:v>
                </c:pt>
                <c:pt idx="31">
                  <c:v>3.0000000000000004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77-4EDC-962F-A2BEFDC2F44E}"/>
            </c:ext>
          </c:extLst>
        </c:ser>
        <c:ser>
          <c:idx val="2"/>
          <c:order val="2"/>
          <c:tx>
            <c:strRef>
              <c:f>'policy rate'!$A$6</c:f>
              <c:strCache>
                <c:ptCount val="1"/>
                <c:pt idx="0">
                  <c:v>PL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rate'!$B$6:$AM$6</c:f>
              <c:numCache>
                <c:formatCode>#,##0.00</c:formatCode>
                <c:ptCount val="32"/>
                <c:pt idx="0">
                  <c:v>1.5</c:v>
                </c:pt>
                <c:pt idx="1">
                  <c:v>1.5</c:v>
                </c:pt>
                <c:pt idx="2">
                  <c:v>1</c:v>
                </c:pt>
                <c:pt idx="3">
                  <c:v>0.5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0.5</c:v>
                </c:pt>
                <c:pt idx="22">
                  <c:v>1.25</c:v>
                </c:pt>
                <c:pt idx="23">
                  <c:v>1.75</c:v>
                </c:pt>
                <c:pt idx="24">
                  <c:v>2.25</c:v>
                </c:pt>
                <c:pt idx="25">
                  <c:v>2.75</c:v>
                </c:pt>
                <c:pt idx="26">
                  <c:v>3.5</c:v>
                </c:pt>
                <c:pt idx="27">
                  <c:v>4.5</c:v>
                </c:pt>
                <c:pt idx="28">
                  <c:v>5.25</c:v>
                </c:pt>
                <c:pt idx="29">
                  <c:v>6</c:v>
                </c:pt>
                <c:pt idx="30">
                  <c:v>1.5</c:v>
                </c:pt>
                <c:pt idx="31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77-4EDC-962F-A2BEFDC2F44E}"/>
            </c:ext>
          </c:extLst>
        </c:ser>
        <c:ser>
          <c:idx val="3"/>
          <c:order val="3"/>
          <c:tx>
            <c:strRef>
              <c:f>'policy rate'!$A$7</c:f>
              <c:strCache>
                <c:ptCount val="1"/>
                <c:pt idx="0">
                  <c:v>RO</c:v>
                </c:pt>
              </c:strCache>
            </c:strRef>
          </c:tx>
          <c:spPr>
            <a:ln w="127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rate'!$B$7:$AM$7</c:f>
              <c:numCache>
                <c:formatCode>#,##0.00</c:formatCode>
                <c:ptCount val="32"/>
                <c:pt idx="0">
                  <c:v>2.5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1.75</c:v>
                </c:pt>
                <c:pt idx="6">
                  <c:v>1.75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1.25</c:v>
                </c:pt>
                <c:pt idx="13">
                  <c:v>1.25</c:v>
                </c:pt>
                <c:pt idx="14">
                  <c:v>1.25</c:v>
                </c:pt>
                <c:pt idx="15">
                  <c:v>1.25</c:v>
                </c:pt>
                <c:pt idx="16">
                  <c:v>1.25</c:v>
                </c:pt>
                <c:pt idx="17">
                  <c:v>1.25</c:v>
                </c:pt>
                <c:pt idx="18">
                  <c:v>1.25</c:v>
                </c:pt>
                <c:pt idx="19">
                  <c:v>1.25</c:v>
                </c:pt>
                <c:pt idx="20">
                  <c:v>1.25</c:v>
                </c:pt>
                <c:pt idx="21">
                  <c:v>1.5</c:v>
                </c:pt>
                <c:pt idx="22">
                  <c:v>1.75</c:v>
                </c:pt>
                <c:pt idx="23">
                  <c:v>1.75</c:v>
                </c:pt>
                <c:pt idx="24">
                  <c:v>2</c:v>
                </c:pt>
                <c:pt idx="25">
                  <c:v>2.5</c:v>
                </c:pt>
                <c:pt idx="26">
                  <c:v>2.5</c:v>
                </c:pt>
                <c:pt idx="27">
                  <c:v>3</c:v>
                </c:pt>
                <c:pt idx="28">
                  <c:v>3.75</c:v>
                </c:pt>
                <c:pt idx="29">
                  <c:v>3.75</c:v>
                </c:pt>
                <c:pt idx="30">
                  <c:v>0.75</c:v>
                </c:pt>
                <c:pt idx="31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77-4EDC-962F-A2BEFDC2F44E}"/>
            </c:ext>
          </c:extLst>
        </c:ser>
        <c:ser>
          <c:idx val="5"/>
          <c:order val="4"/>
          <c:tx>
            <c:strRef>
              <c:f>'policy rate'!$A$8</c:f>
              <c:strCache>
                <c:ptCount val="1"/>
                <c:pt idx="0">
                  <c:v>AL</c:v>
                </c:pt>
              </c:strCache>
            </c:strRef>
          </c:tx>
          <c:spPr>
            <a:ln w="12700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rate'!$B$8:$AM$8</c:f>
              <c:numCache>
                <c:formatCode>#,##0.00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77-4EDC-962F-A2BEFDC2F44E}"/>
            </c:ext>
          </c:extLst>
        </c:ser>
        <c:ser>
          <c:idx val="4"/>
          <c:order val="5"/>
          <c:tx>
            <c:strRef>
              <c:f>'policy rate'!$A$9</c:f>
              <c:strCache>
                <c:ptCount val="1"/>
                <c:pt idx="0">
                  <c:v>RS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rate'!$B$9:$AM$9</c:f>
              <c:numCache>
                <c:formatCode>#,##0.00</c:formatCode>
                <c:ptCount val="32"/>
                <c:pt idx="0">
                  <c:v>2.25</c:v>
                </c:pt>
                <c:pt idx="1">
                  <c:v>2.25</c:v>
                </c:pt>
                <c:pt idx="2">
                  <c:v>1.75</c:v>
                </c:pt>
                <c:pt idx="3">
                  <c:v>1.5</c:v>
                </c:pt>
                <c:pt idx="4">
                  <c:v>1.5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1.5</c:v>
                </c:pt>
                <c:pt idx="28">
                  <c:v>2</c:v>
                </c:pt>
                <c:pt idx="29">
                  <c:v>2.5</c:v>
                </c:pt>
                <c:pt idx="30">
                  <c:v>1</c:v>
                </c:pt>
                <c:pt idx="31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77-4EDC-962F-A2BEFDC2F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80127"/>
        <c:axId val="20626271"/>
      </c:lineChart>
      <c:dateAx>
        <c:axId val="45880127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20626271"/>
        <c:crosses val="autoZero"/>
        <c:auto val="1"/>
        <c:lblOffset val="100"/>
        <c:baseTimeUnit val="months"/>
        <c:majorUnit val="4"/>
        <c:majorTimeUnit val="months"/>
      </c:dateAx>
      <c:valAx>
        <c:axId val="20626271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4588012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8518518518518E-2"/>
          <c:y val="4.2395547764246588E-2"/>
          <c:w val="0.9688148148148148"/>
          <c:h val="0.12504895470058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A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94814814814821E-2"/>
          <c:y val="0.20792304631891728"/>
          <c:w val="0.84345703703703701"/>
          <c:h val="0.62576378593976767"/>
        </c:manualLayout>
      </c:layout>
      <c:lineChart>
        <c:grouping val="standard"/>
        <c:varyColors val="0"/>
        <c:ser>
          <c:idx val="1"/>
          <c:order val="0"/>
          <c:tx>
            <c:strRef>
              <c:f>'policy rate'!$A$15</c:f>
              <c:strCache>
                <c:ptCount val="1"/>
                <c:pt idx="0">
                  <c:v>TR</c:v>
                </c:pt>
              </c:strCache>
            </c:strRef>
          </c:tx>
          <c:spPr>
            <a:ln w="1270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rate'!$B$15:$AM$15</c:f>
              <c:numCache>
                <c:formatCode>#,##0.00</c:formatCode>
                <c:ptCount val="32"/>
                <c:pt idx="0">
                  <c:v>11.25</c:v>
                </c:pt>
                <c:pt idx="1">
                  <c:v>10.75</c:v>
                </c:pt>
                <c:pt idx="2">
                  <c:v>9.75</c:v>
                </c:pt>
                <c:pt idx="3">
                  <c:v>8.75</c:v>
                </c:pt>
                <c:pt idx="4">
                  <c:v>8.25</c:v>
                </c:pt>
                <c:pt idx="5">
                  <c:v>8.25</c:v>
                </c:pt>
                <c:pt idx="6">
                  <c:v>8.25</c:v>
                </c:pt>
                <c:pt idx="7">
                  <c:v>8.25</c:v>
                </c:pt>
                <c:pt idx="8">
                  <c:v>10.25</c:v>
                </c:pt>
                <c:pt idx="9">
                  <c:v>10.25</c:v>
                </c:pt>
                <c:pt idx="10">
                  <c:v>15</c:v>
                </c:pt>
                <c:pt idx="11">
                  <c:v>17</c:v>
                </c:pt>
                <c:pt idx="12">
                  <c:v>17</c:v>
                </c:pt>
                <c:pt idx="13">
                  <c:v>17</c:v>
                </c:pt>
                <c:pt idx="14">
                  <c:v>19</c:v>
                </c:pt>
                <c:pt idx="15">
                  <c:v>19</c:v>
                </c:pt>
                <c:pt idx="16">
                  <c:v>19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18</c:v>
                </c:pt>
                <c:pt idx="21">
                  <c:v>16</c:v>
                </c:pt>
                <c:pt idx="22">
                  <c:v>15</c:v>
                </c:pt>
                <c:pt idx="23">
                  <c:v>14</c:v>
                </c:pt>
                <c:pt idx="24">
                  <c:v>14</c:v>
                </c:pt>
                <c:pt idx="25">
                  <c:v>14</c:v>
                </c:pt>
                <c:pt idx="26">
                  <c:v>14</c:v>
                </c:pt>
                <c:pt idx="27">
                  <c:v>14</c:v>
                </c:pt>
                <c:pt idx="28">
                  <c:v>14</c:v>
                </c:pt>
                <c:pt idx="29">
                  <c:v>14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73-4FE9-A23A-C41F22165822}"/>
            </c:ext>
          </c:extLst>
        </c:ser>
        <c:ser>
          <c:idx val="3"/>
          <c:order val="1"/>
          <c:tx>
            <c:strRef>
              <c:f>'policy rate'!$A$11</c:f>
              <c:strCache>
                <c:ptCount val="1"/>
                <c:pt idx="0">
                  <c:v>BY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rate'!$B$11:$AK$11</c:f>
              <c:numCache>
                <c:formatCode>#,##0.00</c:formatCode>
                <c:ptCount val="30"/>
                <c:pt idx="0">
                  <c:v>9</c:v>
                </c:pt>
                <c:pt idx="1">
                  <c:v>8.75</c:v>
                </c:pt>
                <c:pt idx="2">
                  <c:v>8.75</c:v>
                </c:pt>
                <c:pt idx="3">
                  <c:v>8.75</c:v>
                </c:pt>
                <c:pt idx="4">
                  <c:v>8</c:v>
                </c:pt>
                <c:pt idx="5">
                  <c:v>8</c:v>
                </c:pt>
                <c:pt idx="6">
                  <c:v>7.75</c:v>
                </c:pt>
                <c:pt idx="7">
                  <c:v>7.75</c:v>
                </c:pt>
                <c:pt idx="8">
                  <c:v>7.75</c:v>
                </c:pt>
                <c:pt idx="9">
                  <c:v>7.75</c:v>
                </c:pt>
                <c:pt idx="10">
                  <c:v>7.75</c:v>
                </c:pt>
                <c:pt idx="11">
                  <c:v>7.75</c:v>
                </c:pt>
                <c:pt idx="12">
                  <c:v>7.75</c:v>
                </c:pt>
                <c:pt idx="13">
                  <c:v>7.75</c:v>
                </c:pt>
                <c:pt idx="14">
                  <c:v>7.75</c:v>
                </c:pt>
                <c:pt idx="15">
                  <c:v>8.5</c:v>
                </c:pt>
                <c:pt idx="16">
                  <c:v>8.5</c:v>
                </c:pt>
                <c:pt idx="17">
                  <c:v>8.5</c:v>
                </c:pt>
                <c:pt idx="18">
                  <c:v>9.25</c:v>
                </c:pt>
                <c:pt idx="19">
                  <c:v>9.25</c:v>
                </c:pt>
                <c:pt idx="20">
                  <c:v>9.25</c:v>
                </c:pt>
                <c:pt idx="21">
                  <c:v>9.25</c:v>
                </c:pt>
                <c:pt idx="22">
                  <c:v>9.25</c:v>
                </c:pt>
                <c:pt idx="23">
                  <c:v>9.25</c:v>
                </c:pt>
                <c:pt idx="24">
                  <c:v>9.25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73-4FE9-A23A-C41F22165822}"/>
            </c:ext>
          </c:extLst>
        </c:ser>
        <c:ser>
          <c:idx val="4"/>
          <c:order val="2"/>
          <c:tx>
            <c:strRef>
              <c:f>'policy rate'!$A$12</c:f>
              <c:strCache>
                <c:ptCount val="1"/>
                <c:pt idx="0">
                  <c:v>KZ</c:v>
                </c:pt>
              </c:strCache>
            </c:strRef>
          </c:tx>
          <c:spPr>
            <a:ln w="12700" cap="rnd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rate'!$B$12:$AM$12</c:f>
              <c:numCache>
                <c:formatCode>#,##0.00</c:formatCode>
                <c:ptCount val="32"/>
                <c:pt idx="0">
                  <c:v>9.25</c:v>
                </c:pt>
                <c:pt idx="1">
                  <c:v>9.25</c:v>
                </c:pt>
                <c:pt idx="2">
                  <c:v>12</c:v>
                </c:pt>
                <c:pt idx="3">
                  <c:v>9.5</c:v>
                </c:pt>
                <c:pt idx="4">
                  <c:v>9.5</c:v>
                </c:pt>
                <c:pt idx="5">
                  <c:v>9.5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9.25</c:v>
                </c:pt>
                <c:pt idx="19">
                  <c:v>9.25</c:v>
                </c:pt>
                <c:pt idx="20">
                  <c:v>9.5</c:v>
                </c:pt>
                <c:pt idx="21">
                  <c:v>9.75</c:v>
                </c:pt>
                <c:pt idx="22">
                  <c:v>9.75</c:v>
                </c:pt>
                <c:pt idx="23">
                  <c:v>9.75</c:v>
                </c:pt>
                <c:pt idx="24">
                  <c:v>10.25</c:v>
                </c:pt>
                <c:pt idx="25">
                  <c:v>13.5</c:v>
                </c:pt>
                <c:pt idx="26">
                  <c:v>13.5</c:v>
                </c:pt>
                <c:pt idx="27">
                  <c:v>14</c:v>
                </c:pt>
                <c:pt idx="28">
                  <c:v>14</c:v>
                </c:pt>
                <c:pt idx="29">
                  <c:v>14</c:v>
                </c:pt>
                <c:pt idx="30">
                  <c:v>0</c:v>
                </c:pt>
                <c:pt idx="31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73-4FE9-A23A-C41F22165822}"/>
            </c:ext>
          </c:extLst>
        </c:ser>
        <c:ser>
          <c:idx val="5"/>
          <c:order val="3"/>
          <c:tx>
            <c:strRef>
              <c:f>'policy rate'!$A$13</c:f>
              <c:strCache>
                <c:ptCount val="1"/>
                <c:pt idx="0">
                  <c:v>MD</c:v>
                </c:pt>
              </c:strCache>
            </c:strRef>
          </c:tx>
          <c:spPr>
            <a:ln w="127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rate'!$B$13:$AM$13</c:f>
              <c:numCache>
                <c:formatCode>#,##0.00</c:formatCode>
                <c:ptCount val="32"/>
                <c:pt idx="0">
                  <c:v>5.5</c:v>
                </c:pt>
                <c:pt idx="1">
                  <c:v>5.5</c:v>
                </c:pt>
                <c:pt idx="2">
                  <c:v>3.25</c:v>
                </c:pt>
                <c:pt idx="3">
                  <c:v>3.25</c:v>
                </c:pt>
                <c:pt idx="4">
                  <c:v>3.25</c:v>
                </c:pt>
                <c:pt idx="5">
                  <c:v>3.25</c:v>
                </c:pt>
                <c:pt idx="6">
                  <c:v>3.25</c:v>
                </c:pt>
                <c:pt idx="7">
                  <c:v>3</c:v>
                </c:pt>
                <c:pt idx="8">
                  <c:v>2.75</c:v>
                </c:pt>
                <c:pt idx="9">
                  <c:v>2.75</c:v>
                </c:pt>
                <c:pt idx="10">
                  <c:v>2.65</c:v>
                </c:pt>
                <c:pt idx="11">
                  <c:v>2.65</c:v>
                </c:pt>
                <c:pt idx="12">
                  <c:v>2.65</c:v>
                </c:pt>
                <c:pt idx="13">
                  <c:v>2.65</c:v>
                </c:pt>
                <c:pt idx="14">
                  <c:v>2.65</c:v>
                </c:pt>
                <c:pt idx="15">
                  <c:v>2.65</c:v>
                </c:pt>
                <c:pt idx="16">
                  <c:v>2.65</c:v>
                </c:pt>
                <c:pt idx="17">
                  <c:v>2.65</c:v>
                </c:pt>
                <c:pt idx="18">
                  <c:v>3.65</c:v>
                </c:pt>
                <c:pt idx="19">
                  <c:v>3.65</c:v>
                </c:pt>
                <c:pt idx="20">
                  <c:v>4.6500000000000004</c:v>
                </c:pt>
                <c:pt idx="21">
                  <c:v>5.5</c:v>
                </c:pt>
                <c:pt idx="22">
                  <c:v>5.5</c:v>
                </c:pt>
                <c:pt idx="23">
                  <c:v>6.5</c:v>
                </c:pt>
                <c:pt idx="24">
                  <c:v>8.5</c:v>
                </c:pt>
                <c:pt idx="25">
                  <c:v>10.5</c:v>
                </c:pt>
                <c:pt idx="26">
                  <c:v>12.5</c:v>
                </c:pt>
                <c:pt idx="27">
                  <c:v>12.5</c:v>
                </c:pt>
                <c:pt idx="28">
                  <c:v>15.5</c:v>
                </c:pt>
                <c:pt idx="29">
                  <c:v>18.5</c:v>
                </c:pt>
                <c:pt idx="30">
                  <c:v>6</c:v>
                </c:pt>
                <c:pt idx="3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73-4FE9-A23A-C41F22165822}"/>
            </c:ext>
          </c:extLst>
        </c:ser>
        <c:ser>
          <c:idx val="0"/>
          <c:order val="4"/>
          <c:tx>
            <c:strRef>
              <c:f>'policy rate'!$A$14</c:f>
              <c:strCache>
                <c:ptCount val="1"/>
                <c:pt idx="0">
                  <c:v>RU</c:v>
                </c:pt>
              </c:strCache>
            </c:strRef>
          </c:tx>
          <c:spPr>
            <a:ln w="127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rate'!$B$14:$AM$14</c:f>
              <c:numCache>
                <c:formatCode>#,##0.00</c:formatCode>
                <c:ptCount val="32"/>
                <c:pt idx="0">
                  <c:v>6.25</c:v>
                </c:pt>
                <c:pt idx="1">
                  <c:v>6</c:v>
                </c:pt>
                <c:pt idx="2">
                  <c:v>6</c:v>
                </c:pt>
                <c:pt idx="3">
                  <c:v>5.5</c:v>
                </c:pt>
                <c:pt idx="4">
                  <c:v>5.5</c:v>
                </c:pt>
                <c:pt idx="5">
                  <c:v>4.5</c:v>
                </c:pt>
                <c:pt idx="6">
                  <c:v>4.25</c:v>
                </c:pt>
                <c:pt idx="7">
                  <c:v>4.25</c:v>
                </c:pt>
                <c:pt idx="8">
                  <c:v>4.25</c:v>
                </c:pt>
                <c:pt idx="9">
                  <c:v>4.25</c:v>
                </c:pt>
                <c:pt idx="10">
                  <c:v>4.25</c:v>
                </c:pt>
                <c:pt idx="11">
                  <c:v>4.25</c:v>
                </c:pt>
                <c:pt idx="12">
                  <c:v>4.25</c:v>
                </c:pt>
                <c:pt idx="13">
                  <c:v>4.25</c:v>
                </c:pt>
                <c:pt idx="14">
                  <c:v>4.5</c:v>
                </c:pt>
                <c:pt idx="15">
                  <c:v>5</c:v>
                </c:pt>
                <c:pt idx="16">
                  <c:v>5</c:v>
                </c:pt>
                <c:pt idx="17">
                  <c:v>5.5</c:v>
                </c:pt>
                <c:pt idx="18">
                  <c:v>6.5</c:v>
                </c:pt>
                <c:pt idx="19">
                  <c:v>6.5</c:v>
                </c:pt>
                <c:pt idx="20">
                  <c:v>6.75</c:v>
                </c:pt>
                <c:pt idx="21">
                  <c:v>7.5</c:v>
                </c:pt>
                <c:pt idx="22">
                  <c:v>7.5</c:v>
                </c:pt>
                <c:pt idx="23">
                  <c:v>8.5</c:v>
                </c:pt>
                <c:pt idx="24">
                  <c:v>8.5</c:v>
                </c:pt>
                <c:pt idx="25">
                  <c:v>20</c:v>
                </c:pt>
                <c:pt idx="26">
                  <c:v>20</c:v>
                </c:pt>
                <c:pt idx="27">
                  <c:v>14</c:v>
                </c:pt>
                <c:pt idx="28">
                  <c:v>11</c:v>
                </c:pt>
                <c:pt idx="29">
                  <c:v>9.5</c:v>
                </c:pt>
                <c:pt idx="30">
                  <c:v>-4.5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73-4FE9-A23A-C41F22165822}"/>
            </c:ext>
          </c:extLst>
        </c:ser>
        <c:ser>
          <c:idx val="2"/>
          <c:order val="5"/>
          <c:tx>
            <c:strRef>
              <c:f>'policy rate'!$A$16</c:f>
              <c:strCache>
                <c:ptCount val="1"/>
                <c:pt idx="0">
                  <c:v>UA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'policy rate'!$B$3:$AF$3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'policy rate'!$B$16:$AM$16</c:f>
              <c:numCache>
                <c:formatCode>#,##0.00</c:formatCode>
                <c:ptCount val="32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8</c:v>
                </c:pt>
                <c:pt idx="19">
                  <c:v>8</c:v>
                </c:pt>
                <c:pt idx="20">
                  <c:v>8.5</c:v>
                </c:pt>
                <c:pt idx="21">
                  <c:v>8.5</c:v>
                </c:pt>
                <c:pt idx="22">
                  <c:v>8.5</c:v>
                </c:pt>
                <c:pt idx="23">
                  <c:v>9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25</c:v>
                </c:pt>
                <c:pt idx="30">
                  <c:v>15</c:v>
                </c:pt>
                <c:pt idx="3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73-4FE9-A23A-C41F22165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02655"/>
        <c:axId val="42338159"/>
      </c:lineChart>
      <c:dateAx>
        <c:axId val="2550265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42338159"/>
        <c:crosses val="autoZero"/>
        <c:auto val="1"/>
        <c:lblOffset val="100"/>
        <c:baseTimeUnit val="months"/>
        <c:majorUnit val="4"/>
        <c:majorTimeUnit val="months"/>
      </c:dateAx>
      <c:valAx>
        <c:axId val="42338159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25502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74074074074074E-2"/>
          <c:y val="1.7856421302599103E-2"/>
          <c:w val="0.93048777777777791"/>
          <c:h val="0.139851956016484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A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78258967629052E-2"/>
          <c:y val="0.125"/>
          <c:w val="0.89521062992125988"/>
          <c:h val="0.79224482356372117"/>
        </c:manualLayout>
      </c:layout>
      <c:lineChart>
        <c:grouping val="standard"/>
        <c:varyColors val="0"/>
        <c:ser>
          <c:idx val="6"/>
          <c:order val="0"/>
          <c:tx>
            <c:strRef>
              <c:f>'real policy rate'!$B$64</c:f>
              <c:strCache>
                <c:ptCount val="1"/>
                <c:pt idx="0">
                  <c:v>EU-CEE</c:v>
                </c:pt>
              </c:strCache>
            </c:strRef>
          </c:tx>
          <c:spPr>
            <a:ln w="1270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'real policy rate'!$ES$2:$GG$2</c:f>
              <c:numCache>
                <c:formatCode>mmm\-yy</c:formatCode>
                <c:ptCount val="4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</c:numCache>
            </c:numRef>
          </c:cat>
          <c:val>
            <c:numRef>
              <c:f>'real policy rate'!$ES$64:$GG$64</c:f>
              <c:numCache>
                <c:formatCode>0.0</c:formatCode>
                <c:ptCount val="41"/>
                <c:pt idx="0">
                  <c:v>-1.1103179454545453</c:v>
                </c:pt>
                <c:pt idx="1">
                  <c:v>-1.2892994727272729</c:v>
                </c:pt>
                <c:pt idx="2">
                  <c:v>-1.6137015454545454</c:v>
                </c:pt>
                <c:pt idx="3">
                  <c:v>-1.8204994909090906</c:v>
                </c:pt>
                <c:pt idx="4">
                  <c:v>-1.8131461909090909</c:v>
                </c:pt>
                <c:pt idx="5">
                  <c:v>-1.5522890000000003</c:v>
                </c:pt>
                <c:pt idx="6">
                  <c:v>-1.6544207545454546</c:v>
                </c:pt>
                <c:pt idx="7">
                  <c:v>-1.6593599727272725</c:v>
                </c:pt>
                <c:pt idx="8">
                  <c:v>-1.3309373818181818</c:v>
                </c:pt>
                <c:pt idx="9">
                  <c:v>-1.1610998727272728</c:v>
                </c:pt>
                <c:pt idx="10">
                  <c:v>-1.4031798272727272</c:v>
                </c:pt>
                <c:pt idx="11">
                  <c:v>-1.8195482454545457</c:v>
                </c:pt>
                <c:pt idx="12">
                  <c:v>-2.085687972727273</c:v>
                </c:pt>
                <c:pt idx="13">
                  <c:v>-1.8830032636363634</c:v>
                </c:pt>
                <c:pt idx="14">
                  <c:v>-1.4197970090909091</c:v>
                </c:pt>
                <c:pt idx="15">
                  <c:v>-0.47431031818181812</c:v>
                </c:pt>
                <c:pt idx="16">
                  <c:v>-0.20186796363636361</c:v>
                </c:pt>
                <c:pt idx="17">
                  <c:v>-0.51672572727272736</c:v>
                </c:pt>
                <c:pt idx="18">
                  <c:v>-0.778617590909091</c:v>
                </c:pt>
                <c:pt idx="19">
                  <c:v>-0.72658428181818191</c:v>
                </c:pt>
                <c:pt idx="20">
                  <c:v>-0.59190799999999999</c:v>
                </c:pt>
                <c:pt idx="21">
                  <c:v>-0.49012316363636366</c:v>
                </c:pt>
                <c:pt idx="22">
                  <c:v>-0.39184715454545455</c:v>
                </c:pt>
                <c:pt idx="23">
                  <c:v>-0.31625829090909091</c:v>
                </c:pt>
                <c:pt idx="24">
                  <c:v>-0.42535434545454548</c:v>
                </c:pt>
                <c:pt idx="25">
                  <c:v>-0.67396409090909082</c:v>
                </c:pt>
                <c:pt idx="26">
                  <c:v>-1.285913709090909</c:v>
                </c:pt>
                <c:pt idx="27">
                  <c:v>-2.1638602454545453</c:v>
                </c:pt>
                <c:pt idx="28">
                  <c:v>-2.5304297181818183</c:v>
                </c:pt>
                <c:pt idx="29">
                  <c:v>-2.4982979454545453</c:v>
                </c:pt>
                <c:pt idx="30">
                  <c:v>-2.7682361090909087</c:v>
                </c:pt>
                <c:pt idx="31">
                  <c:v>-3.0596966727272727</c:v>
                </c:pt>
                <c:pt idx="32">
                  <c:v>-3.9238931181818186</c:v>
                </c:pt>
                <c:pt idx="33">
                  <c:v>-4.6215362909090905</c:v>
                </c:pt>
                <c:pt idx="34">
                  <c:v>-5.2249818545454545</c:v>
                </c:pt>
                <c:pt idx="35">
                  <c:v>-5.6630992999999998</c:v>
                </c:pt>
                <c:pt idx="36">
                  <c:v>-6.3848567727272743</c:v>
                </c:pt>
                <c:pt idx="37">
                  <c:v>-6.8397549545454552</c:v>
                </c:pt>
                <c:pt idx="38">
                  <c:v>-7.9593766636363652</c:v>
                </c:pt>
                <c:pt idx="39">
                  <c:v>-9.1185067363636367</c:v>
                </c:pt>
                <c:pt idx="40">
                  <c:v>-10.146503472727273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86-4985-BBFF-7FF8CE16C215}"/>
            </c:ext>
          </c:extLst>
        </c:ser>
        <c:ser>
          <c:idx val="7"/>
          <c:order val="1"/>
          <c:tx>
            <c:strRef>
              <c:f>'real policy rate'!$B$65</c:f>
              <c:strCache>
                <c:ptCount val="1"/>
                <c:pt idx="0">
                  <c:v>WB</c:v>
                </c:pt>
              </c:strCache>
            </c:strRef>
          </c:tx>
          <c:spPr>
            <a:ln w="127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'real policy rate'!$ES$2:$GG$2</c:f>
              <c:numCache>
                <c:formatCode>mmm\-yy</c:formatCode>
                <c:ptCount val="4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</c:numCache>
            </c:numRef>
          </c:cat>
          <c:val>
            <c:numRef>
              <c:f>'real policy rate'!$ES$65:$GG$65</c:f>
              <c:numCache>
                <c:formatCode>0.0</c:formatCode>
                <c:ptCount val="41"/>
                <c:pt idx="0">
                  <c:v>1.6693885285714285</c:v>
                </c:pt>
                <c:pt idx="1">
                  <c:v>1.8162714428571429</c:v>
                </c:pt>
                <c:pt idx="2">
                  <c:v>1.7276583999999999</c:v>
                </c:pt>
                <c:pt idx="3">
                  <c:v>1.5371068428571431</c:v>
                </c:pt>
                <c:pt idx="4">
                  <c:v>1.7729500428571432</c:v>
                </c:pt>
                <c:pt idx="5">
                  <c:v>2.7024613428571427</c:v>
                </c:pt>
                <c:pt idx="6">
                  <c:v>1.9799416285714284</c:v>
                </c:pt>
                <c:pt idx="7">
                  <c:v>2.2146745714285712</c:v>
                </c:pt>
                <c:pt idx="8">
                  <c:v>2.7366063142857144</c:v>
                </c:pt>
                <c:pt idx="9">
                  <c:v>2.5420837857142859</c:v>
                </c:pt>
                <c:pt idx="10">
                  <c:v>2.1899982285714286</c:v>
                </c:pt>
                <c:pt idx="11">
                  <c:v>1.6446265142857144</c:v>
                </c:pt>
                <c:pt idx="12">
                  <c:v>1.2168243285714286</c:v>
                </c:pt>
                <c:pt idx="13">
                  <c:v>1.3357413999999999</c:v>
                </c:pt>
                <c:pt idx="14">
                  <c:v>1.3094013857142859</c:v>
                </c:pt>
                <c:pt idx="15">
                  <c:v>1.8011609857142861</c:v>
                </c:pt>
                <c:pt idx="16">
                  <c:v>1.8166296857142856</c:v>
                </c:pt>
                <c:pt idx="17">
                  <c:v>1.0926523285714285</c:v>
                </c:pt>
                <c:pt idx="18">
                  <c:v>1.2718353571428571</c:v>
                </c:pt>
                <c:pt idx="19">
                  <c:v>1.3128262285714285</c:v>
                </c:pt>
                <c:pt idx="20">
                  <c:v>1.4722206285714283</c:v>
                </c:pt>
                <c:pt idx="21">
                  <c:v>1.4246426285714284</c:v>
                </c:pt>
                <c:pt idx="22">
                  <c:v>1.8647207571428572</c:v>
                </c:pt>
                <c:pt idx="23">
                  <c:v>2.0556724285714285</c:v>
                </c:pt>
                <c:pt idx="24">
                  <c:v>2.2025744714285715</c:v>
                </c:pt>
                <c:pt idx="25">
                  <c:v>1.7353922714285714</c:v>
                </c:pt>
                <c:pt idx="26">
                  <c:v>1.4032443857142858</c:v>
                </c:pt>
                <c:pt idx="27">
                  <c:v>0.47266402857142864</c:v>
                </c:pt>
                <c:pt idx="28">
                  <c:v>0.2439421</c:v>
                </c:pt>
                <c:pt idx="29">
                  <c:v>0.18573581428571431</c:v>
                </c:pt>
                <c:pt idx="30">
                  <c:v>-0.47140851428571423</c:v>
                </c:pt>
                <c:pt idx="31">
                  <c:v>-0.95810794285714296</c:v>
                </c:pt>
                <c:pt idx="32">
                  <c:v>-1.3950217000000003</c:v>
                </c:pt>
                <c:pt idx="33">
                  <c:v>-2.2122732571428574</c:v>
                </c:pt>
                <c:pt idx="34">
                  <c:v>-3.2555858571428571</c:v>
                </c:pt>
                <c:pt idx="35">
                  <c:v>-5.0556577142857142</c:v>
                </c:pt>
                <c:pt idx="36">
                  <c:v>-6.6448342714285715</c:v>
                </c:pt>
                <c:pt idx="37">
                  <c:v>-7.5831344285714293</c:v>
                </c:pt>
                <c:pt idx="38">
                  <c:v>-9.3486499285714295</c:v>
                </c:pt>
                <c:pt idx="39">
                  <c:v>-10.756191628571429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86-4985-BBFF-7FF8CE16C215}"/>
            </c:ext>
          </c:extLst>
        </c:ser>
        <c:ser>
          <c:idx val="8"/>
          <c:order val="2"/>
          <c:tx>
            <c:strRef>
              <c:f>'real policy rate'!$B$61</c:f>
              <c:strCache>
                <c:ptCount val="1"/>
                <c:pt idx="0">
                  <c:v>TR</c:v>
                </c:pt>
              </c:strCache>
            </c:strRef>
          </c:tx>
          <c:spPr>
            <a:ln w="12700"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'real policy rate'!$ES$61:$GG$61</c:f>
              <c:numCache>
                <c:formatCode>0.0</c:formatCode>
                <c:ptCount val="41"/>
                <c:pt idx="0">
                  <c:v>3.0231368999999999</c:v>
                </c:pt>
                <c:pt idx="1">
                  <c:v>3.6159937000000002</c:v>
                </c:pt>
                <c:pt idx="2">
                  <c:v>3.5756201999999999</c:v>
                </c:pt>
                <c:pt idx="3">
                  <c:v>3.7571975000000002</c:v>
                </c:pt>
                <c:pt idx="4">
                  <c:v>4.4482302000000002</c:v>
                </c:pt>
                <c:pt idx="5">
                  <c:v>7.1517062999999998</c:v>
                </c:pt>
                <c:pt idx="6">
                  <c:v>2.6535038000000002</c:v>
                </c:pt>
                <c:pt idx="7">
                  <c:v>4.1153360000000001</c:v>
                </c:pt>
                <c:pt idx="8">
                  <c:v>6.6202418999999999</c:v>
                </c:pt>
                <c:pt idx="9">
                  <c:v>5.0138363999999997</c:v>
                </c:pt>
                <c:pt idx="10">
                  <c:v>3.1026910999999999</c:v>
                </c:pt>
                <c:pt idx="11">
                  <c:v>0.1452348</c:v>
                </c:pt>
                <c:pt idx="12">
                  <c:v>-0.80408800000000002</c:v>
                </c:pt>
                <c:pt idx="13">
                  <c:v>-1.4401752999999999</c:v>
                </c:pt>
                <c:pt idx="14">
                  <c:v>-1.8859148999999999</c:v>
                </c:pt>
                <c:pt idx="15">
                  <c:v>-1.9707756999999999</c:v>
                </c:pt>
                <c:pt idx="16">
                  <c:v>-2.8178174999999999</c:v>
                </c:pt>
                <c:pt idx="17">
                  <c:v>-3.8821973000000001</c:v>
                </c:pt>
                <c:pt idx="18">
                  <c:v>-3.1482264999999998</c:v>
                </c:pt>
                <c:pt idx="19">
                  <c:v>-3.1409623</c:v>
                </c:pt>
                <c:pt idx="20">
                  <c:v>-1.3416211</c:v>
                </c:pt>
                <c:pt idx="21">
                  <c:v>-1.465538</c:v>
                </c:pt>
                <c:pt idx="22">
                  <c:v>0.85744929999999997</c:v>
                </c:pt>
                <c:pt idx="23">
                  <c:v>2.0938080999999999</c:v>
                </c:pt>
                <c:pt idx="24">
                  <c:v>1.768351</c:v>
                </c:pt>
                <c:pt idx="25">
                  <c:v>1.2094206999999999</c:v>
                </c:pt>
                <c:pt idx="26">
                  <c:v>2.4236233</c:v>
                </c:pt>
                <c:pt idx="27">
                  <c:v>1.5892069</c:v>
                </c:pt>
                <c:pt idx="28">
                  <c:v>2.0710329000000001</c:v>
                </c:pt>
                <c:pt idx="29">
                  <c:v>1.2594605000000001</c:v>
                </c:pt>
                <c:pt idx="30">
                  <c:v>5.7165599999999997E-2</c:v>
                </c:pt>
                <c:pt idx="31">
                  <c:v>-0.19230410000000001</c:v>
                </c:pt>
                <c:pt idx="32">
                  <c:v>-1.32047</c:v>
                </c:pt>
                <c:pt idx="33">
                  <c:v>-3.2470083999999999</c:v>
                </c:pt>
                <c:pt idx="34">
                  <c:v>-5.2092051000000001</c:v>
                </c:pt>
                <c:pt idx="35">
                  <c:v>-16.226518299999999</c:v>
                </c:pt>
                <c:pt idx="36">
                  <c:v>-23.334883099999999</c:v>
                </c:pt>
                <c:pt idx="37">
                  <c:v>-26.188922900000001</c:v>
                </c:pt>
                <c:pt idx="38">
                  <c:v>-29.254631499999999</c:v>
                </c:pt>
                <c:pt idx="39">
                  <c:v>-32.932668200000002</c:v>
                </c:pt>
                <c:pt idx="40">
                  <c:v>-34.287010600000002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86-4985-BBFF-7FF8CE16C215}"/>
            </c:ext>
          </c:extLst>
        </c:ser>
        <c:ser>
          <c:idx val="9"/>
          <c:order val="3"/>
          <c:tx>
            <c:strRef>
              <c:f>'real policy rate'!$B$60</c:f>
              <c:strCache>
                <c:ptCount val="1"/>
                <c:pt idx="0">
                  <c:v>CIS</c:v>
                </c:pt>
              </c:strCache>
            </c:strRef>
          </c:tx>
          <c:spPr>
            <a:ln w="12700"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numRef>
              <c:f>'real policy rate'!$ES$2:$GG$2</c:f>
              <c:numCache>
                <c:formatCode>mmm\-yy</c:formatCode>
                <c:ptCount val="4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</c:numCache>
            </c:numRef>
          </c:cat>
          <c:val>
            <c:numRef>
              <c:f>'real policy rate'!$ES$60:$GG$60</c:f>
              <c:numCache>
                <c:formatCode>0.0</c:formatCode>
                <c:ptCount val="41"/>
                <c:pt idx="0">
                  <c:v>3.9811696333333337</c:v>
                </c:pt>
                <c:pt idx="1">
                  <c:v>3.9027665666666671</c:v>
                </c:pt>
                <c:pt idx="2">
                  <c:v>3.8920209333333333</c:v>
                </c:pt>
                <c:pt idx="3">
                  <c:v>3.7414465333333333</c:v>
                </c:pt>
                <c:pt idx="4">
                  <c:v>2.9345200333333334</c:v>
                </c:pt>
                <c:pt idx="5">
                  <c:v>3.3383508000000002</c:v>
                </c:pt>
                <c:pt idx="6">
                  <c:v>3.0121219666666668</c:v>
                </c:pt>
                <c:pt idx="7">
                  <c:v>2.9315273333333334</c:v>
                </c:pt>
                <c:pt idx="8">
                  <c:v>2.9261738999999998</c:v>
                </c:pt>
                <c:pt idx="9">
                  <c:v>2.6867009333333329</c:v>
                </c:pt>
                <c:pt idx="10">
                  <c:v>2.5939568333333329</c:v>
                </c:pt>
                <c:pt idx="11">
                  <c:v>1.9339878333333331</c:v>
                </c:pt>
                <c:pt idx="12">
                  <c:v>2.0834831666666669</c:v>
                </c:pt>
                <c:pt idx="13">
                  <c:v>2.1526000333333335</c:v>
                </c:pt>
                <c:pt idx="14">
                  <c:v>2.1568141000000001</c:v>
                </c:pt>
                <c:pt idx="15">
                  <c:v>1.2625849666666669</c:v>
                </c:pt>
                <c:pt idx="16">
                  <c:v>1.5987977666666666</c:v>
                </c:pt>
                <c:pt idx="17">
                  <c:v>1.378871</c:v>
                </c:pt>
                <c:pt idx="18">
                  <c:v>1.1164665333333335</c:v>
                </c:pt>
                <c:pt idx="19">
                  <c:v>1.1830191999999999</c:v>
                </c:pt>
                <c:pt idx="20">
                  <c:v>1.3091168666666666</c:v>
                </c:pt>
                <c:pt idx="21">
                  <c:v>1.5463828666666668</c:v>
                </c:pt>
                <c:pt idx="22">
                  <c:v>1.5102070000000001</c:v>
                </c:pt>
                <c:pt idx="23">
                  <c:v>1.3958036</c:v>
                </c:pt>
                <c:pt idx="24">
                  <c:v>1.3944911</c:v>
                </c:pt>
                <c:pt idx="25">
                  <c:v>0.9170973</c:v>
                </c:pt>
                <c:pt idx="26">
                  <c:v>0.77756043333333336</c:v>
                </c:pt>
                <c:pt idx="27">
                  <c:v>0.51991963333333346</c:v>
                </c:pt>
                <c:pt idx="28">
                  <c:v>0.13461666666666663</c:v>
                </c:pt>
                <c:pt idx="29">
                  <c:v>-0.27099523333333325</c:v>
                </c:pt>
                <c:pt idx="30">
                  <c:v>0.15881673333333332</c:v>
                </c:pt>
                <c:pt idx="31">
                  <c:v>-0.34760239999999998</c:v>
                </c:pt>
                <c:pt idx="32">
                  <c:v>-0.74962083333333329</c:v>
                </c:pt>
                <c:pt idx="33">
                  <c:v>-1.1880160666666666</c:v>
                </c:pt>
                <c:pt idx="34">
                  <c:v>-2.115172166666667</c:v>
                </c:pt>
                <c:pt idx="35">
                  <c:v>-2.0168821333333331</c:v>
                </c:pt>
                <c:pt idx="36">
                  <c:v>-2.1524880999999998</c:v>
                </c:pt>
                <c:pt idx="37">
                  <c:v>-0.18744850000000035</c:v>
                </c:pt>
                <c:pt idx="38">
                  <c:v>-3.3231054333333336</c:v>
                </c:pt>
                <c:pt idx="39">
                  <c:v>-4.9898231666666666</c:v>
                </c:pt>
                <c:pt idx="40">
                  <c:v>-4.9515468999999994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86-4985-BBFF-7FF8CE16C215}"/>
            </c:ext>
          </c:extLst>
        </c:ser>
        <c:ser>
          <c:idx val="10"/>
          <c:order val="4"/>
          <c:tx>
            <c:strRef>
              <c:f>'real policy rate'!$B$62</c:f>
              <c:strCache>
                <c:ptCount val="1"/>
                <c:pt idx="0">
                  <c:v>RU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'real policy rate'!$ES$2:$GG$2</c:f>
              <c:numCache>
                <c:formatCode>mmm\-yy</c:formatCode>
                <c:ptCount val="4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</c:numCache>
            </c:numRef>
          </c:cat>
          <c:val>
            <c:numRef>
              <c:f>'real policy rate'!$ES$62:$GG$62</c:f>
              <c:numCache>
                <c:formatCode>0.0</c:formatCode>
                <c:ptCount val="41"/>
                <c:pt idx="0">
                  <c:v>2.4588551999999999</c:v>
                </c:pt>
                <c:pt idx="1">
                  <c:v>2.2140312999999998</c:v>
                </c:pt>
                <c:pt idx="2">
                  <c:v>2.1936537</c:v>
                </c:pt>
                <c:pt idx="3">
                  <c:v>2.3057417</c:v>
                </c:pt>
                <c:pt idx="4">
                  <c:v>2.3669171000000002</c:v>
                </c:pt>
                <c:pt idx="5">
                  <c:v>2.5990142999999999</c:v>
                </c:pt>
                <c:pt idx="6">
                  <c:v>2.4625680999999999</c:v>
                </c:pt>
                <c:pt idx="7">
                  <c:v>2.7090698</c:v>
                </c:pt>
                <c:pt idx="8">
                  <c:v>2.8391367000000001</c:v>
                </c:pt>
                <c:pt idx="9">
                  <c:v>2.6345893</c:v>
                </c:pt>
                <c:pt idx="10">
                  <c:v>2.8597549</c:v>
                </c:pt>
                <c:pt idx="11">
                  <c:v>3.0680217999999999</c:v>
                </c:pt>
                <c:pt idx="12">
                  <c:v>3.6942319000000001</c:v>
                </c:pt>
                <c:pt idx="13">
                  <c:v>3.5636663999999998</c:v>
                </c:pt>
                <c:pt idx="14">
                  <c:v>3.3267728999999999</c:v>
                </c:pt>
                <c:pt idx="15">
                  <c:v>2.2886210999999999</c:v>
                </c:pt>
                <c:pt idx="16">
                  <c:v>2.3600302000000002</c:v>
                </c:pt>
                <c:pt idx="17">
                  <c:v>1.2076921</c:v>
                </c:pt>
                <c:pt idx="18">
                  <c:v>0.81464829999999999</c:v>
                </c:pt>
                <c:pt idx="19">
                  <c:v>0.61293839999999999</c:v>
                </c:pt>
                <c:pt idx="20">
                  <c:v>0.52232319999999999</c:v>
                </c:pt>
                <c:pt idx="21">
                  <c:v>0.22204740000000001</c:v>
                </c:pt>
                <c:pt idx="22">
                  <c:v>-0.2058692</c:v>
                </c:pt>
                <c:pt idx="23">
                  <c:v>-0.6314516</c:v>
                </c:pt>
                <c:pt idx="24">
                  <c:v>-0.89796100000000001</c:v>
                </c:pt>
                <c:pt idx="25">
                  <c:v>-1.3404685999999999</c:v>
                </c:pt>
                <c:pt idx="26">
                  <c:v>-1.2119476</c:v>
                </c:pt>
                <c:pt idx="27">
                  <c:v>-0.49255660000000001</c:v>
                </c:pt>
                <c:pt idx="28">
                  <c:v>-0.95680609999999999</c:v>
                </c:pt>
                <c:pt idx="29">
                  <c:v>-0.94968649999999999</c:v>
                </c:pt>
                <c:pt idx="30">
                  <c:v>2.9051199999999999E-2</c:v>
                </c:pt>
                <c:pt idx="31">
                  <c:v>-0.18065329999999999</c:v>
                </c:pt>
                <c:pt idx="32">
                  <c:v>-0.61269700000000005</c:v>
                </c:pt>
                <c:pt idx="33">
                  <c:v>-0.5875359</c:v>
                </c:pt>
                <c:pt idx="34">
                  <c:v>-0.83370390000000005</c:v>
                </c:pt>
                <c:pt idx="35">
                  <c:v>9.8700800000000005E-2</c:v>
                </c:pt>
                <c:pt idx="36">
                  <c:v>-0.21847510000000001</c:v>
                </c:pt>
                <c:pt idx="37">
                  <c:v>9.9320301999999998</c:v>
                </c:pt>
                <c:pt idx="38">
                  <c:v>2.8320618</c:v>
                </c:pt>
                <c:pt idx="39">
                  <c:v>-3.2522023</c:v>
                </c:pt>
                <c:pt idx="40">
                  <c:v>-5.2148458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86-4985-BBFF-7FF8CE16C215}"/>
            </c:ext>
          </c:extLst>
        </c:ser>
        <c:ser>
          <c:idx val="11"/>
          <c:order val="5"/>
          <c:tx>
            <c:strRef>
              <c:f>'real policy rate'!$B$63</c:f>
              <c:strCache>
                <c:ptCount val="1"/>
                <c:pt idx="0">
                  <c:v>UA</c:v>
                </c:pt>
              </c:strCache>
            </c:strRef>
          </c:tx>
          <c:spPr>
            <a:ln w="12700">
              <a:solidFill>
                <a:schemeClr val="accent2"/>
              </a:solidFill>
              <a:prstDash val="sysDash"/>
            </a:ln>
          </c:spPr>
          <c:marker>
            <c:symbol val="none"/>
          </c:marker>
          <c:cat>
            <c:numRef>
              <c:f>'real policy rate'!$ES$2:$GG$2</c:f>
              <c:numCache>
                <c:formatCode>mmm\-yy</c:formatCode>
                <c:ptCount val="4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</c:numCache>
            </c:numRef>
          </c:cat>
          <c:val>
            <c:numRef>
              <c:f>'real policy rate'!$ES$63:$GG$63</c:f>
              <c:numCache>
                <c:formatCode>0.0</c:formatCode>
                <c:ptCount val="41"/>
                <c:pt idx="0">
                  <c:v>8.0226699000000004</c:v>
                </c:pt>
                <c:pt idx="1">
                  <c:v>8.4526108000000004</c:v>
                </c:pt>
                <c:pt idx="2">
                  <c:v>8.6675813999999995</c:v>
                </c:pt>
                <c:pt idx="3">
                  <c:v>7.9928540000000003</c:v>
                </c:pt>
                <c:pt idx="4">
                  <c:v>7.2421588999999997</c:v>
                </c:pt>
                <c:pt idx="5">
                  <c:v>7.7810641</c:v>
                </c:pt>
                <c:pt idx="6">
                  <c:v>7.2144510999999998</c:v>
                </c:pt>
                <c:pt idx="7">
                  <c:v>7.5370622999999997</c:v>
                </c:pt>
                <c:pt idx="8">
                  <c:v>8.3535003000000003</c:v>
                </c:pt>
                <c:pt idx="9">
                  <c:v>8.4901941000000001</c:v>
                </c:pt>
                <c:pt idx="10">
                  <c:v>9.8991576999999999</c:v>
                </c:pt>
                <c:pt idx="11">
                  <c:v>9.0782676000000002</c:v>
                </c:pt>
                <c:pt idx="12">
                  <c:v>7.5273645</c:v>
                </c:pt>
                <c:pt idx="13">
                  <c:v>8.3901719000000003</c:v>
                </c:pt>
                <c:pt idx="14">
                  <c:v>7.5202450000000001</c:v>
                </c:pt>
                <c:pt idx="15">
                  <c:v>5.7747865000000003</c:v>
                </c:pt>
                <c:pt idx="16">
                  <c:v>6.1966201999999999</c:v>
                </c:pt>
                <c:pt idx="17">
                  <c:v>3.5018623</c:v>
                </c:pt>
                <c:pt idx="18">
                  <c:v>3.5018623</c:v>
                </c:pt>
                <c:pt idx="19">
                  <c:v>3.3981530000000002</c:v>
                </c:pt>
                <c:pt idx="20">
                  <c:v>3.6039205000000001</c:v>
                </c:pt>
                <c:pt idx="21">
                  <c:v>3.2961860999999999</c:v>
                </c:pt>
                <c:pt idx="22">
                  <c:v>2.0725392</c:v>
                </c:pt>
                <c:pt idx="23">
                  <c:v>0.95975630000000001</c:v>
                </c:pt>
                <c:pt idx="24">
                  <c:v>-0.136549</c:v>
                </c:pt>
                <c:pt idx="25">
                  <c:v>-1.4219202</c:v>
                </c:pt>
                <c:pt idx="26">
                  <c:v>-1.8334165</c:v>
                </c:pt>
                <c:pt idx="27">
                  <c:v>-0.81326500000000002</c:v>
                </c:pt>
                <c:pt idx="28">
                  <c:v>-1.7924036000000001</c:v>
                </c:pt>
                <c:pt idx="29">
                  <c:v>-1.7924036000000001</c:v>
                </c:pt>
                <c:pt idx="30">
                  <c:v>-2.0255847</c:v>
                </c:pt>
                <c:pt idx="31">
                  <c:v>-2.0255847</c:v>
                </c:pt>
                <c:pt idx="32">
                  <c:v>-2.2528256</c:v>
                </c:pt>
                <c:pt idx="33">
                  <c:v>-2.1559503000000002</c:v>
                </c:pt>
                <c:pt idx="34">
                  <c:v>-1.6706128</c:v>
                </c:pt>
                <c:pt idx="35">
                  <c:v>-0.92290190000000005</c:v>
                </c:pt>
                <c:pt idx="36">
                  <c:v>-1.3937700000000001E-2</c:v>
                </c:pt>
                <c:pt idx="37">
                  <c:v>-0.60440649999999996</c:v>
                </c:pt>
                <c:pt idx="38">
                  <c:v>-3.2676378000000001</c:v>
                </c:pt>
                <c:pt idx="39">
                  <c:v>-5.5194096000000004</c:v>
                </c:pt>
                <c:pt idx="40">
                  <c:v>-6.8073629999999996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86-4985-BBFF-7FF8CE16C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1919360"/>
        <c:axId val="1532720608"/>
        <c:extLst>
          <c:ext xmlns:c15="http://schemas.microsoft.com/office/drawing/2012/chart" uri="{02D57815-91ED-43cb-92C2-25804820EDAC}">
            <c15:filteredLineSeries>
              <c15:ser>
                <c:idx val="3"/>
                <c:order val="6"/>
                <c:tx>
                  <c:strRef>
                    <c:extLst>
                      <c:ext uri="{02D57815-91ED-43cb-92C2-25804820EDAC}">
                        <c15:formulaRef>
                          <c15:sqref>'real policy rate'!$B$64</c15:sqref>
                        </c15:formulaRef>
                      </c:ext>
                    </c:extLst>
                    <c:strCache>
                      <c:ptCount val="1"/>
                      <c:pt idx="0">
                        <c:v>EU-CEE</c:v>
                      </c:pt>
                    </c:strCache>
                  </c:strRef>
                </c:tx>
                <c:spPr>
                  <a:ln w="1270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'real policy rate'!$ES$2:$GG$2</c15:sqref>
                        </c15:formulaRef>
                      </c:ext>
                    </c:extLst>
                    <c:numCache>
                      <c:formatCode>mmm\-yy</c:formatCode>
                      <c:ptCount val="41"/>
                      <c:pt idx="0">
                        <c:v>43466</c:v>
                      </c:pt>
                      <c:pt idx="1">
                        <c:v>43497</c:v>
                      </c:pt>
                      <c:pt idx="2">
                        <c:v>43525</c:v>
                      </c:pt>
                      <c:pt idx="3">
                        <c:v>43556</c:v>
                      </c:pt>
                      <c:pt idx="4">
                        <c:v>43586</c:v>
                      </c:pt>
                      <c:pt idx="5">
                        <c:v>43617</c:v>
                      </c:pt>
                      <c:pt idx="6">
                        <c:v>43647</c:v>
                      </c:pt>
                      <c:pt idx="7">
                        <c:v>43678</c:v>
                      </c:pt>
                      <c:pt idx="8">
                        <c:v>43709</c:v>
                      </c:pt>
                      <c:pt idx="9">
                        <c:v>43739</c:v>
                      </c:pt>
                      <c:pt idx="10">
                        <c:v>43770</c:v>
                      </c:pt>
                      <c:pt idx="11">
                        <c:v>43800</c:v>
                      </c:pt>
                      <c:pt idx="12">
                        <c:v>43831</c:v>
                      </c:pt>
                      <c:pt idx="13">
                        <c:v>43862</c:v>
                      </c:pt>
                      <c:pt idx="14">
                        <c:v>43891</c:v>
                      </c:pt>
                      <c:pt idx="15">
                        <c:v>43922</c:v>
                      </c:pt>
                      <c:pt idx="16">
                        <c:v>43952</c:v>
                      </c:pt>
                      <c:pt idx="17">
                        <c:v>43983</c:v>
                      </c:pt>
                      <c:pt idx="18">
                        <c:v>44013</c:v>
                      </c:pt>
                      <c:pt idx="19">
                        <c:v>44044</c:v>
                      </c:pt>
                      <c:pt idx="20">
                        <c:v>44075</c:v>
                      </c:pt>
                      <c:pt idx="21">
                        <c:v>44105</c:v>
                      </c:pt>
                      <c:pt idx="22">
                        <c:v>44136</c:v>
                      </c:pt>
                      <c:pt idx="23">
                        <c:v>44166</c:v>
                      </c:pt>
                      <c:pt idx="24">
                        <c:v>44197</c:v>
                      </c:pt>
                      <c:pt idx="25">
                        <c:v>44228</c:v>
                      </c:pt>
                      <c:pt idx="26">
                        <c:v>44256</c:v>
                      </c:pt>
                      <c:pt idx="27">
                        <c:v>44287</c:v>
                      </c:pt>
                      <c:pt idx="28">
                        <c:v>44317</c:v>
                      </c:pt>
                      <c:pt idx="29">
                        <c:v>44348</c:v>
                      </c:pt>
                      <c:pt idx="30">
                        <c:v>44378</c:v>
                      </c:pt>
                      <c:pt idx="31">
                        <c:v>44409</c:v>
                      </c:pt>
                      <c:pt idx="32">
                        <c:v>44440</c:v>
                      </c:pt>
                      <c:pt idx="33">
                        <c:v>44470</c:v>
                      </c:pt>
                      <c:pt idx="34">
                        <c:v>44501</c:v>
                      </c:pt>
                      <c:pt idx="35">
                        <c:v>44531</c:v>
                      </c:pt>
                      <c:pt idx="36">
                        <c:v>44562</c:v>
                      </c:pt>
                      <c:pt idx="37">
                        <c:v>44593</c:v>
                      </c:pt>
                      <c:pt idx="38">
                        <c:v>44621</c:v>
                      </c:pt>
                      <c:pt idx="39">
                        <c:v>44652</c:v>
                      </c:pt>
                      <c:pt idx="40">
                        <c:v>44682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'real policy rate'!$ES$64:$GG$64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-1.1103179454545453</c:v>
                      </c:pt>
                      <c:pt idx="1">
                        <c:v>-1.2892994727272729</c:v>
                      </c:pt>
                      <c:pt idx="2">
                        <c:v>-1.6137015454545454</c:v>
                      </c:pt>
                      <c:pt idx="3">
                        <c:v>-1.8204994909090906</c:v>
                      </c:pt>
                      <c:pt idx="4">
                        <c:v>-1.8131461909090909</c:v>
                      </c:pt>
                      <c:pt idx="5">
                        <c:v>-1.5522890000000003</c:v>
                      </c:pt>
                      <c:pt idx="6">
                        <c:v>-1.6544207545454546</c:v>
                      </c:pt>
                      <c:pt idx="7">
                        <c:v>-1.6593599727272725</c:v>
                      </c:pt>
                      <c:pt idx="8">
                        <c:v>-1.3309373818181818</c:v>
                      </c:pt>
                      <c:pt idx="9">
                        <c:v>-1.1610998727272728</c:v>
                      </c:pt>
                      <c:pt idx="10">
                        <c:v>-1.4031798272727272</c:v>
                      </c:pt>
                      <c:pt idx="11">
                        <c:v>-1.8195482454545457</c:v>
                      </c:pt>
                      <c:pt idx="12">
                        <c:v>-2.085687972727273</c:v>
                      </c:pt>
                      <c:pt idx="13">
                        <c:v>-1.8830032636363634</c:v>
                      </c:pt>
                      <c:pt idx="14">
                        <c:v>-1.4197970090909091</c:v>
                      </c:pt>
                      <c:pt idx="15">
                        <c:v>-0.47431031818181812</c:v>
                      </c:pt>
                      <c:pt idx="16">
                        <c:v>-0.20186796363636361</c:v>
                      </c:pt>
                      <c:pt idx="17">
                        <c:v>-0.51672572727272736</c:v>
                      </c:pt>
                      <c:pt idx="18">
                        <c:v>-0.778617590909091</c:v>
                      </c:pt>
                      <c:pt idx="19">
                        <c:v>-0.72658428181818191</c:v>
                      </c:pt>
                      <c:pt idx="20">
                        <c:v>-0.59190799999999999</c:v>
                      </c:pt>
                      <c:pt idx="21">
                        <c:v>-0.49012316363636366</c:v>
                      </c:pt>
                      <c:pt idx="22">
                        <c:v>-0.39184715454545455</c:v>
                      </c:pt>
                      <c:pt idx="23">
                        <c:v>-0.31625829090909091</c:v>
                      </c:pt>
                      <c:pt idx="24">
                        <c:v>-0.42535434545454548</c:v>
                      </c:pt>
                      <c:pt idx="25">
                        <c:v>-0.67396409090909082</c:v>
                      </c:pt>
                      <c:pt idx="26">
                        <c:v>-1.285913709090909</c:v>
                      </c:pt>
                      <c:pt idx="27">
                        <c:v>-2.1638602454545453</c:v>
                      </c:pt>
                      <c:pt idx="28">
                        <c:v>-2.5304297181818183</c:v>
                      </c:pt>
                      <c:pt idx="29">
                        <c:v>-2.4982979454545453</c:v>
                      </c:pt>
                      <c:pt idx="30">
                        <c:v>-2.7682361090909087</c:v>
                      </c:pt>
                      <c:pt idx="31">
                        <c:v>-3.0596966727272727</c:v>
                      </c:pt>
                      <c:pt idx="32">
                        <c:v>-3.9238931181818186</c:v>
                      </c:pt>
                      <c:pt idx="33">
                        <c:v>-4.6215362909090905</c:v>
                      </c:pt>
                      <c:pt idx="34">
                        <c:v>-5.2249818545454545</c:v>
                      </c:pt>
                      <c:pt idx="35">
                        <c:v>-5.6630992999999998</c:v>
                      </c:pt>
                      <c:pt idx="36">
                        <c:v>-6.3848567727272743</c:v>
                      </c:pt>
                      <c:pt idx="37">
                        <c:v>-6.8397549545454552</c:v>
                      </c:pt>
                      <c:pt idx="38">
                        <c:v>-7.9593766636363652</c:v>
                      </c:pt>
                      <c:pt idx="39">
                        <c:v>-9.1185067363636367</c:v>
                      </c:pt>
                      <c:pt idx="40">
                        <c:v>-10.146503472727273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DD86-4985-BBFF-7FF8CE16C215}"/>
                  </c:ext>
                </c:extLst>
              </c15:ser>
            </c15:filteredLineSeries>
            <c15:filteredLine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rate'!$B$65</c15:sqref>
                        </c15:formulaRef>
                      </c:ext>
                    </c:extLst>
                    <c:strCache>
                      <c:ptCount val="1"/>
                      <c:pt idx="0">
                        <c:v>WB</c:v>
                      </c:pt>
                    </c:strCache>
                  </c:strRef>
                </c:tx>
                <c:spPr>
                  <a:ln w="12700" cap="rnd">
                    <a:solidFill>
                      <a:schemeClr val="accent2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rate'!$ES$2:$GG$2</c15:sqref>
                        </c15:formulaRef>
                      </c:ext>
                    </c:extLst>
                    <c:numCache>
                      <c:formatCode>mmm\-yy</c:formatCode>
                      <c:ptCount val="41"/>
                      <c:pt idx="0">
                        <c:v>43466</c:v>
                      </c:pt>
                      <c:pt idx="1">
                        <c:v>43497</c:v>
                      </c:pt>
                      <c:pt idx="2">
                        <c:v>43525</c:v>
                      </c:pt>
                      <c:pt idx="3">
                        <c:v>43556</c:v>
                      </c:pt>
                      <c:pt idx="4">
                        <c:v>43586</c:v>
                      </c:pt>
                      <c:pt idx="5">
                        <c:v>43617</c:v>
                      </c:pt>
                      <c:pt idx="6">
                        <c:v>43647</c:v>
                      </c:pt>
                      <c:pt idx="7">
                        <c:v>43678</c:v>
                      </c:pt>
                      <c:pt idx="8">
                        <c:v>43709</c:v>
                      </c:pt>
                      <c:pt idx="9">
                        <c:v>43739</c:v>
                      </c:pt>
                      <c:pt idx="10">
                        <c:v>43770</c:v>
                      </c:pt>
                      <c:pt idx="11">
                        <c:v>43800</c:v>
                      </c:pt>
                      <c:pt idx="12">
                        <c:v>43831</c:v>
                      </c:pt>
                      <c:pt idx="13">
                        <c:v>43862</c:v>
                      </c:pt>
                      <c:pt idx="14">
                        <c:v>43891</c:v>
                      </c:pt>
                      <c:pt idx="15">
                        <c:v>43922</c:v>
                      </c:pt>
                      <c:pt idx="16">
                        <c:v>43952</c:v>
                      </c:pt>
                      <c:pt idx="17">
                        <c:v>43983</c:v>
                      </c:pt>
                      <c:pt idx="18">
                        <c:v>44013</c:v>
                      </c:pt>
                      <c:pt idx="19">
                        <c:v>44044</c:v>
                      </c:pt>
                      <c:pt idx="20">
                        <c:v>44075</c:v>
                      </c:pt>
                      <c:pt idx="21">
                        <c:v>44105</c:v>
                      </c:pt>
                      <c:pt idx="22">
                        <c:v>44136</c:v>
                      </c:pt>
                      <c:pt idx="23">
                        <c:v>44166</c:v>
                      </c:pt>
                      <c:pt idx="24">
                        <c:v>44197</c:v>
                      </c:pt>
                      <c:pt idx="25">
                        <c:v>44228</c:v>
                      </c:pt>
                      <c:pt idx="26">
                        <c:v>44256</c:v>
                      </c:pt>
                      <c:pt idx="27">
                        <c:v>44287</c:v>
                      </c:pt>
                      <c:pt idx="28">
                        <c:v>44317</c:v>
                      </c:pt>
                      <c:pt idx="29">
                        <c:v>44348</c:v>
                      </c:pt>
                      <c:pt idx="30">
                        <c:v>44378</c:v>
                      </c:pt>
                      <c:pt idx="31">
                        <c:v>44409</c:v>
                      </c:pt>
                      <c:pt idx="32">
                        <c:v>44440</c:v>
                      </c:pt>
                      <c:pt idx="33">
                        <c:v>44470</c:v>
                      </c:pt>
                      <c:pt idx="34">
                        <c:v>44501</c:v>
                      </c:pt>
                      <c:pt idx="35">
                        <c:v>44531</c:v>
                      </c:pt>
                      <c:pt idx="36">
                        <c:v>44562</c:v>
                      </c:pt>
                      <c:pt idx="37">
                        <c:v>44593</c:v>
                      </c:pt>
                      <c:pt idx="38">
                        <c:v>44621</c:v>
                      </c:pt>
                      <c:pt idx="39">
                        <c:v>44652</c:v>
                      </c:pt>
                      <c:pt idx="40">
                        <c:v>44682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rate'!$ES$65:$GG$65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1.6693885285714285</c:v>
                      </c:pt>
                      <c:pt idx="1">
                        <c:v>1.8162714428571429</c:v>
                      </c:pt>
                      <c:pt idx="2">
                        <c:v>1.7276583999999999</c:v>
                      </c:pt>
                      <c:pt idx="3">
                        <c:v>1.5371068428571431</c:v>
                      </c:pt>
                      <c:pt idx="4">
                        <c:v>1.7729500428571432</c:v>
                      </c:pt>
                      <c:pt idx="5">
                        <c:v>2.7024613428571427</c:v>
                      </c:pt>
                      <c:pt idx="6">
                        <c:v>1.9799416285714284</c:v>
                      </c:pt>
                      <c:pt idx="7">
                        <c:v>2.2146745714285712</c:v>
                      </c:pt>
                      <c:pt idx="8">
                        <c:v>2.7366063142857144</c:v>
                      </c:pt>
                      <c:pt idx="9">
                        <c:v>2.5420837857142859</c:v>
                      </c:pt>
                      <c:pt idx="10">
                        <c:v>2.1899982285714286</c:v>
                      </c:pt>
                      <c:pt idx="11">
                        <c:v>1.6446265142857144</c:v>
                      </c:pt>
                      <c:pt idx="12">
                        <c:v>1.2168243285714286</c:v>
                      </c:pt>
                      <c:pt idx="13">
                        <c:v>1.3357413999999999</c:v>
                      </c:pt>
                      <c:pt idx="14">
                        <c:v>1.3094013857142859</c:v>
                      </c:pt>
                      <c:pt idx="15">
                        <c:v>1.8011609857142861</c:v>
                      </c:pt>
                      <c:pt idx="16">
                        <c:v>1.8166296857142856</c:v>
                      </c:pt>
                      <c:pt idx="17">
                        <c:v>1.0926523285714285</c:v>
                      </c:pt>
                      <c:pt idx="18">
                        <c:v>1.2718353571428571</c:v>
                      </c:pt>
                      <c:pt idx="19">
                        <c:v>1.3128262285714285</c:v>
                      </c:pt>
                      <c:pt idx="20">
                        <c:v>1.4722206285714283</c:v>
                      </c:pt>
                      <c:pt idx="21">
                        <c:v>1.4246426285714284</c:v>
                      </c:pt>
                      <c:pt idx="22">
                        <c:v>1.8647207571428572</c:v>
                      </c:pt>
                      <c:pt idx="23">
                        <c:v>2.0556724285714285</c:v>
                      </c:pt>
                      <c:pt idx="24">
                        <c:v>2.2025744714285715</c:v>
                      </c:pt>
                      <c:pt idx="25">
                        <c:v>1.7353922714285714</c:v>
                      </c:pt>
                      <c:pt idx="26">
                        <c:v>1.4032443857142858</c:v>
                      </c:pt>
                      <c:pt idx="27">
                        <c:v>0.47266402857142864</c:v>
                      </c:pt>
                      <c:pt idx="28">
                        <c:v>0.2439421</c:v>
                      </c:pt>
                      <c:pt idx="29">
                        <c:v>0.18573581428571431</c:v>
                      </c:pt>
                      <c:pt idx="30">
                        <c:v>-0.47140851428571423</c:v>
                      </c:pt>
                      <c:pt idx="31">
                        <c:v>-0.95810794285714296</c:v>
                      </c:pt>
                      <c:pt idx="32">
                        <c:v>-1.3950217000000003</c:v>
                      </c:pt>
                      <c:pt idx="33">
                        <c:v>-2.2122732571428574</c:v>
                      </c:pt>
                      <c:pt idx="34">
                        <c:v>-3.2555858571428571</c:v>
                      </c:pt>
                      <c:pt idx="35">
                        <c:v>-5.0556577142857142</c:v>
                      </c:pt>
                      <c:pt idx="36">
                        <c:v>-6.6448342714285715</c:v>
                      </c:pt>
                      <c:pt idx="37">
                        <c:v>-7.5831344285714293</c:v>
                      </c:pt>
                      <c:pt idx="38">
                        <c:v>-9.3486499285714295</c:v>
                      </c:pt>
                      <c:pt idx="39">
                        <c:v>-10.756191628571429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D86-4985-BBFF-7FF8CE16C215}"/>
                  </c:ext>
                </c:extLst>
              </c15:ser>
            </c15:filteredLineSeries>
            <c15:filteredLineSeries>
              <c15:ser>
                <c:idx val="5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rate'!$B$61</c15:sqref>
                        </c15:formulaRef>
                      </c:ext>
                    </c:extLst>
                    <c:strCache>
                      <c:ptCount val="1"/>
                      <c:pt idx="0">
                        <c:v>TR</c:v>
                      </c:pt>
                    </c:strCache>
                  </c:strRef>
                </c:tx>
                <c:spPr>
                  <a:ln w="1270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rate'!$ES$61:$GG$61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3.0231368999999999</c:v>
                      </c:pt>
                      <c:pt idx="1">
                        <c:v>3.6159937000000002</c:v>
                      </c:pt>
                      <c:pt idx="2">
                        <c:v>3.5756201999999999</c:v>
                      </c:pt>
                      <c:pt idx="3">
                        <c:v>3.7571975000000002</c:v>
                      </c:pt>
                      <c:pt idx="4">
                        <c:v>4.4482302000000002</c:v>
                      </c:pt>
                      <c:pt idx="5">
                        <c:v>7.1517062999999998</c:v>
                      </c:pt>
                      <c:pt idx="6">
                        <c:v>2.6535038000000002</c:v>
                      </c:pt>
                      <c:pt idx="7">
                        <c:v>4.1153360000000001</c:v>
                      </c:pt>
                      <c:pt idx="8">
                        <c:v>6.6202418999999999</c:v>
                      </c:pt>
                      <c:pt idx="9">
                        <c:v>5.0138363999999997</c:v>
                      </c:pt>
                      <c:pt idx="10">
                        <c:v>3.1026910999999999</c:v>
                      </c:pt>
                      <c:pt idx="11">
                        <c:v>0.1452348</c:v>
                      </c:pt>
                      <c:pt idx="12">
                        <c:v>-0.80408800000000002</c:v>
                      </c:pt>
                      <c:pt idx="13">
                        <c:v>-1.4401752999999999</c:v>
                      </c:pt>
                      <c:pt idx="14">
                        <c:v>-1.8859148999999999</c:v>
                      </c:pt>
                      <c:pt idx="15">
                        <c:v>-1.9707756999999999</c:v>
                      </c:pt>
                      <c:pt idx="16">
                        <c:v>-2.8178174999999999</c:v>
                      </c:pt>
                      <c:pt idx="17">
                        <c:v>-3.8821973000000001</c:v>
                      </c:pt>
                      <c:pt idx="18">
                        <c:v>-3.1482264999999998</c:v>
                      </c:pt>
                      <c:pt idx="19">
                        <c:v>-3.1409623</c:v>
                      </c:pt>
                      <c:pt idx="20">
                        <c:v>-1.3416211</c:v>
                      </c:pt>
                      <c:pt idx="21">
                        <c:v>-1.465538</c:v>
                      </c:pt>
                      <c:pt idx="22">
                        <c:v>0.85744929999999997</c:v>
                      </c:pt>
                      <c:pt idx="23">
                        <c:v>2.0938080999999999</c:v>
                      </c:pt>
                      <c:pt idx="24">
                        <c:v>1.768351</c:v>
                      </c:pt>
                      <c:pt idx="25">
                        <c:v>1.2094206999999999</c:v>
                      </c:pt>
                      <c:pt idx="26">
                        <c:v>2.4236233</c:v>
                      </c:pt>
                      <c:pt idx="27">
                        <c:v>1.5892069</c:v>
                      </c:pt>
                      <c:pt idx="28">
                        <c:v>2.0710329000000001</c:v>
                      </c:pt>
                      <c:pt idx="29">
                        <c:v>1.2594605000000001</c:v>
                      </c:pt>
                      <c:pt idx="30">
                        <c:v>5.7165599999999997E-2</c:v>
                      </c:pt>
                      <c:pt idx="31">
                        <c:v>-0.19230410000000001</c:v>
                      </c:pt>
                      <c:pt idx="32">
                        <c:v>-1.32047</c:v>
                      </c:pt>
                      <c:pt idx="33">
                        <c:v>-3.2470083999999999</c:v>
                      </c:pt>
                      <c:pt idx="34">
                        <c:v>-5.2092051000000001</c:v>
                      </c:pt>
                      <c:pt idx="35">
                        <c:v>-16.226518299999999</c:v>
                      </c:pt>
                      <c:pt idx="36">
                        <c:v>-23.334883099999999</c:v>
                      </c:pt>
                      <c:pt idx="37">
                        <c:v>-26.188922900000001</c:v>
                      </c:pt>
                      <c:pt idx="38">
                        <c:v>-29.254631499999999</c:v>
                      </c:pt>
                      <c:pt idx="39">
                        <c:v>-32.932668200000002</c:v>
                      </c:pt>
                      <c:pt idx="40">
                        <c:v>-34.287010600000002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DD86-4985-BBFF-7FF8CE16C215}"/>
                  </c:ext>
                </c:extLst>
              </c15:ser>
            </c15:filteredLineSeries>
            <c15:filteredLineSeries>
              <c15:ser>
                <c:idx val="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rate'!$B$60</c15:sqref>
                        </c15:formulaRef>
                      </c:ext>
                    </c:extLst>
                    <c:strCache>
                      <c:ptCount val="1"/>
                      <c:pt idx="0">
                        <c:v>CIS</c:v>
                      </c:pt>
                    </c:strCache>
                  </c:strRef>
                </c:tx>
                <c:spPr>
                  <a:ln w="12700" cap="rnd">
                    <a:solidFill>
                      <a:schemeClr val="tx2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rate'!$ES$2:$GG$2</c15:sqref>
                        </c15:formulaRef>
                      </c:ext>
                    </c:extLst>
                    <c:numCache>
                      <c:formatCode>mmm\-yy</c:formatCode>
                      <c:ptCount val="41"/>
                      <c:pt idx="0">
                        <c:v>43466</c:v>
                      </c:pt>
                      <c:pt idx="1">
                        <c:v>43497</c:v>
                      </c:pt>
                      <c:pt idx="2">
                        <c:v>43525</c:v>
                      </c:pt>
                      <c:pt idx="3">
                        <c:v>43556</c:v>
                      </c:pt>
                      <c:pt idx="4">
                        <c:v>43586</c:v>
                      </c:pt>
                      <c:pt idx="5">
                        <c:v>43617</c:v>
                      </c:pt>
                      <c:pt idx="6">
                        <c:v>43647</c:v>
                      </c:pt>
                      <c:pt idx="7">
                        <c:v>43678</c:v>
                      </c:pt>
                      <c:pt idx="8">
                        <c:v>43709</c:v>
                      </c:pt>
                      <c:pt idx="9">
                        <c:v>43739</c:v>
                      </c:pt>
                      <c:pt idx="10">
                        <c:v>43770</c:v>
                      </c:pt>
                      <c:pt idx="11">
                        <c:v>43800</c:v>
                      </c:pt>
                      <c:pt idx="12">
                        <c:v>43831</c:v>
                      </c:pt>
                      <c:pt idx="13">
                        <c:v>43862</c:v>
                      </c:pt>
                      <c:pt idx="14">
                        <c:v>43891</c:v>
                      </c:pt>
                      <c:pt idx="15">
                        <c:v>43922</c:v>
                      </c:pt>
                      <c:pt idx="16">
                        <c:v>43952</c:v>
                      </c:pt>
                      <c:pt idx="17">
                        <c:v>43983</c:v>
                      </c:pt>
                      <c:pt idx="18">
                        <c:v>44013</c:v>
                      </c:pt>
                      <c:pt idx="19">
                        <c:v>44044</c:v>
                      </c:pt>
                      <c:pt idx="20">
                        <c:v>44075</c:v>
                      </c:pt>
                      <c:pt idx="21">
                        <c:v>44105</c:v>
                      </c:pt>
                      <c:pt idx="22">
                        <c:v>44136</c:v>
                      </c:pt>
                      <c:pt idx="23">
                        <c:v>44166</c:v>
                      </c:pt>
                      <c:pt idx="24">
                        <c:v>44197</c:v>
                      </c:pt>
                      <c:pt idx="25">
                        <c:v>44228</c:v>
                      </c:pt>
                      <c:pt idx="26">
                        <c:v>44256</c:v>
                      </c:pt>
                      <c:pt idx="27">
                        <c:v>44287</c:v>
                      </c:pt>
                      <c:pt idx="28">
                        <c:v>44317</c:v>
                      </c:pt>
                      <c:pt idx="29">
                        <c:v>44348</c:v>
                      </c:pt>
                      <c:pt idx="30">
                        <c:v>44378</c:v>
                      </c:pt>
                      <c:pt idx="31">
                        <c:v>44409</c:v>
                      </c:pt>
                      <c:pt idx="32">
                        <c:v>44440</c:v>
                      </c:pt>
                      <c:pt idx="33">
                        <c:v>44470</c:v>
                      </c:pt>
                      <c:pt idx="34">
                        <c:v>44501</c:v>
                      </c:pt>
                      <c:pt idx="35">
                        <c:v>44531</c:v>
                      </c:pt>
                      <c:pt idx="36">
                        <c:v>44562</c:v>
                      </c:pt>
                      <c:pt idx="37">
                        <c:v>44593</c:v>
                      </c:pt>
                      <c:pt idx="38">
                        <c:v>44621</c:v>
                      </c:pt>
                      <c:pt idx="39">
                        <c:v>44652</c:v>
                      </c:pt>
                      <c:pt idx="40">
                        <c:v>44682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rate'!$ES$60:$GG$60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3.9811696333333337</c:v>
                      </c:pt>
                      <c:pt idx="1">
                        <c:v>3.9027665666666671</c:v>
                      </c:pt>
                      <c:pt idx="2">
                        <c:v>3.8920209333333333</c:v>
                      </c:pt>
                      <c:pt idx="3">
                        <c:v>3.7414465333333333</c:v>
                      </c:pt>
                      <c:pt idx="4">
                        <c:v>2.9345200333333334</c:v>
                      </c:pt>
                      <c:pt idx="5">
                        <c:v>3.3383508000000002</c:v>
                      </c:pt>
                      <c:pt idx="6">
                        <c:v>3.0121219666666668</c:v>
                      </c:pt>
                      <c:pt idx="7">
                        <c:v>2.9315273333333334</c:v>
                      </c:pt>
                      <c:pt idx="8">
                        <c:v>2.9261738999999998</c:v>
                      </c:pt>
                      <c:pt idx="9">
                        <c:v>2.6867009333333329</c:v>
                      </c:pt>
                      <c:pt idx="10">
                        <c:v>2.5939568333333329</c:v>
                      </c:pt>
                      <c:pt idx="11">
                        <c:v>1.9339878333333331</c:v>
                      </c:pt>
                      <c:pt idx="12">
                        <c:v>2.0834831666666669</c:v>
                      </c:pt>
                      <c:pt idx="13">
                        <c:v>2.1526000333333335</c:v>
                      </c:pt>
                      <c:pt idx="14">
                        <c:v>2.1568141000000001</c:v>
                      </c:pt>
                      <c:pt idx="15">
                        <c:v>1.2625849666666669</c:v>
                      </c:pt>
                      <c:pt idx="16">
                        <c:v>1.5987977666666666</c:v>
                      </c:pt>
                      <c:pt idx="17">
                        <c:v>1.378871</c:v>
                      </c:pt>
                      <c:pt idx="18">
                        <c:v>1.1164665333333335</c:v>
                      </c:pt>
                      <c:pt idx="19">
                        <c:v>1.1830191999999999</c:v>
                      </c:pt>
                      <c:pt idx="20">
                        <c:v>1.3091168666666666</c:v>
                      </c:pt>
                      <c:pt idx="21">
                        <c:v>1.5463828666666668</c:v>
                      </c:pt>
                      <c:pt idx="22">
                        <c:v>1.5102070000000001</c:v>
                      </c:pt>
                      <c:pt idx="23">
                        <c:v>1.3958036</c:v>
                      </c:pt>
                      <c:pt idx="24">
                        <c:v>1.3944911</c:v>
                      </c:pt>
                      <c:pt idx="25">
                        <c:v>0.9170973</c:v>
                      </c:pt>
                      <c:pt idx="26">
                        <c:v>0.77756043333333336</c:v>
                      </c:pt>
                      <c:pt idx="27">
                        <c:v>0.51991963333333346</c:v>
                      </c:pt>
                      <c:pt idx="28">
                        <c:v>0.13461666666666663</c:v>
                      </c:pt>
                      <c:pt idx="29">
                        <c:v>-0.27099523333333325</c:v>
                      </c:pt>
                      <c:pt idx="30">
                        <c:v>0.15881673333333332</c:v>
                      </c:pt>
                      <c:pt idx="31">
                        <c:v>-0.34760239999999998</c:v>
                      </c:pt>
                      <c:pt idx="32">
                        <c:v>-0.74962083333333329</c:v>
                      </c:pt>
                      <c:pt idx="33">
                        <c:v>-1.1880160666666666</c:v>
                      </c:pt>
                      <c:pt idx="34">
                        <c:v>-2.115172166666667</c:v>
                      </c:pt>
                      <c:pt idx="35">
                        <c:v>-2.0168821333333331</c:v>
                      </c:pt>
                      <c:pt idx="36">
                        <c:v>-2.1524880999999998</c:v>
                      </c:pt>
                      <c:pt idx="37">
                        <c:v>-0.18744850000000035</c:v>
                      </c:pt>
                      <c:pt idx="38">
                        <c:v>-3.3231054333333336</c:v>
                      </c:pt>
                      <c:pt idx="39">
                        <c:v>-4.9898231666666666</c:v>
                      </c:pt>
                      <c:pt idx="40">
                        <c:v>-4.9515468999999994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DD86-4985-BBFF-7FF8CE16C215}"/>
                  </c:ext>
                </c:extLst>
              </c15:ser>
            </c15:filteredLineSeries>
            <c15:filteredLineSeries>
              <c15:ser>
                <c:idx val="1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rate'!$B$62</c15:sqref>
                        </c15:formulaRef>
                      </c:ext>
                    </c:extLst>
                    <c:strCache>
                      <c:ptCount val="1"/>
                      <c:pt idx="0">
                        <c:v>RU</c:v>
                      </c:pt>
                    </c:strCache>
                  </c:strRef>
                </c:tx>
                <c:spPr>
                  <a:ln w="12700" cap="rnd">
                    <a:solidFill>
                      <a:schemeClr val="accent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rate'!$ES$2:$GG$2</c15:sqref>
                        </c15:formulaRef>
                      </c:ext>
                    </c:extLst>
                    <c:numCache>
                      <c:formatCode>mmm\-yy</c:formatCode>
                      <c:ptCount val="41"/>
                      <c:pt idx="0">
                        <c:v>43466</c:v>
                      </c:pt>
                      <c:pt idx="1">
                        <c:v>43497</c:v>
                      </c:pt>
                      <c:pt idx="2">
                        <c:v>43525</c:v>
                      </c:pt>
                      <c:pt idx="3">
                        <c:v>43556</c:v>
                      </c:pt>
                      <c:pt idx="4">
                        <c:v>43586</c:v>
                      </c:pt>
                      <c:pt idx="5">
                        <c:v>43617</c:v>
                      </c:pt>
                      <c:pt idx="6">
                        <c:v>43647</c:v>
                      </c:pt>
                      <c:pt idx="7">
                        <c:v>43678</c:v>
                      </c:pt>
                      <c:pt idx="8">
                        <c:v>43709</c:v>
                      </c:pt>
                      <c:pt idx="9">
                        <c:v>43739</c:v>
                      </c:pt>
                      <c:pt idx="10">
                        <c:v>43770</c:v>
                      </c:pt>
                      <c:pt idx="11">
                        <c:v>43800</c:v>
                      </c:pt>
                      <c:pt idx="12">
                        <c:v>43831</c:v>
                      </c:pt>
                      <c:pt idx="13">
                        <c:v>43862</c:v>
                      </c:pt>
                      <c:pt idx="14">
                        <c:v>43891</c:v>
                      </c:pt>
                      <c:pt idx="15">
                        <c:v>43922</c:v>
                      </c:pt>
                      <c:pt idx="16">
                        <c:v>43952</c:v>
                      </c:pt>
                      <c:pt idx="17">
                        <c:v>43983</c:v>
                      </c:pt>
                      <c:pt idx="18">
                        <c:v>44013</c:v>
                      </c:pt>
                      <c:pt idx="19">
                        <c:v>44044</c:v>
                      </c:pt>
                      <c:pt idx="20">
                        <c:v>44075</c:v>
                      </c:pt>
                      <c:pt idx="21">
                        <c:v>44105</c:v>
                      </c:pt>
                      <c:pt idx="22">
                        <c:v>44136</c:v>
                      </c:pt>
                      <c:pt idx="23">
                        <c:v>44166</c:v>
                      </c:pt>
                      <c:pt idx="24">
                        <c:v>44197</c:v>
                      </c:pt>
                      <c:pt idx="25">
                        <c:v>44228</c:v>
                      </c:pt>
                      <c:pt idx="26">
                        <c:v>44256</c:v>
                      </c:pt>
                      <c:pt idx="27">
                        <c:v>44287</c:v>
                      </c:pt>
                      <c:pt idx="28">
                        <c:v>44317</c:v>
                      </c:pt>
                      <c:pt idx="29">
                        <c:v>44348</c:v>
                      </c:pt>
                      <c:pt idx="30">
                        <c:v>44378</c:v>
                      </c:pt>
                      <c:pt idx="31">
                        <c:v>44409</c:v>
                      </c:pt>
                      <c:pt idx="32">
                        <c:v>44440</c:v>
                      </c:pt>
                      <c:pt idx="33">
                        <c:v>44470</c:v>
                      </c:pt>
                      <c:pt idx="34">
                        <c:v>44501</c:v>
                      </c:pt>
                      <c:pt idx="35">
                        <c:v>44531</c:v>
                      </c:pt>
                      <c:pt idx="36">
                        <c:v>44562</c:v>
                      </c:pt>
                      <c:pt idx="37">
                        <c:v>44593</c:v>
                      </c:pt>
                      <c:pt idx="38">
                        <c:v>44621</c:v>
                      </c:pt>
                      <c:pt idx="39">
                        <c:v>44652</c:v>
                      </c:pt>
                      <c:pt idx="40">
                        <c:v>44682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rate'!$ES$62:$GG$62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2.4588551999999999</c:v>
                      </c:pt>
                      <c:pt idx="1">
                        <c:v>2.2140312999999998</c:v>
                      </c:pt>
                      <c:pt idx="2">
                        <c:v>2.1936537</c:v>
                      </c:pt>
                      <c:pt idx="3">
                        <c:v>2.3057417</c:v>
                      </c:pt>
                      <c:pt idx="4">
                        <c:v>2.3669171000000002</c:v>
                      </c:pt>
                      <c:pt idx="5">
                        <c:v>2.5990142999999999</c:v>
                      </c:pt>
                      <c:pt idx="6">
                        <c:v>2.4625680999999999</c:v>
                      </c:pt>
                      <c:pt idx="7">
                        <c:v>2.7090698</c:v>
                      </c:pt>
                      <c:pt idx="8">
                        <c:v>2.8391367000000001</c:v>
                      </c:pt>
                      <c:pt idx="9">
                        <c:v>2.6345893</c:v>
                      </c:pt>
                      <c:pt idx="10">
                        <c:v>2.8597549</c:v>
                      </c:pt>
                      <c:pt idx="11">
                        <c:v>3.0680217999999999</c:v>
                      </c:pt>
                      <c:pt idx="12">
                        <c:v>3.6942319000000001</c:v>
                      </c:pt>
                      <c:pt idx="13">
                        <c:v>3.5636663999999998</c:v>
                      </c:pt>
                      <c:pt idx="14">
                        <c:v>3.3267728999999999</c:v>
                      </c:pt>
                      <c:pt idx="15">
                        <c:v>2.2886210999999999</c:v>
                      </c:pt>
                      <c:pt idx="16">
                        <c:v>2.3600302000000002</c:v>
                      </c:pt>
                      <c:pt idx="17">
                        <c:v>1.2076921</c:v>
                      </c:pt>
                      <c:pt idx="18">
                        <c:v>0.81464829999999999</c:v>
                      </c:pt>
                      <c:pt idx="19">
                        <c:v>0.61293839999999999</c:v>
                      </c:pt>
                      <c:pt idx="20">
                        <c:v>0.52232319999999999</c:v>
                      </c:pt>
                      <c:pt idx="21">
                        <c:v>0.22204740000000001</c:v>
                      </c:pt>
                      <c:pt idx="22">
                        <c:v>-0.2058692</c:v>
                      </c:pt>
                      <c:pt idx="23">
                        <c:v>-0.6314516</c:v>
                      </c:pt>
                      <c:pt idx="24">
                        <c:v>-0.89796100000000001</c:v>
                      </c:pt>
                      <c:pt idx="25">
                        <c:v>-1.3404685999999999</c:v>
                      </c:pt>
                      <c:pt idx="26">
                        <c:v>-1.2119476</c:v>
                      </c:pt>
                      <c:pt idx="27">
                        <c:v>-0.49255660000000001</c:v>
                      </c:pt>
                      <c:pt idx="28">
                        <c:v>-0.95680609999999999</c:v>
                      </c:pt>
                      <c:pt idx="29">
                        <c:v>-0.94968649999999999</c:v>
                      </c:pt>
                      <c:pt idx="30">
                        <c:v>2.9051199999999999E-2</c:v>
                      </c:pt>
                      <c:pt idx="31">
                        <c:v>-0.18065329999999999</c:v>
                      </c:pt>
                      <c:pt idx="32">
                        <c:v>-0.61269700000000005</c:v>
                      </c:pt>
                      <c:pt idx="33">
                        <c:v>-0.5875359</c:v>
                      </c:pt>
                      <c:pt idx="34">
                        <c:v>-0.83370390000000005</c:v>
                      </c:pt>
                      <c:pt idx="35">
                        <c:v>9.8700800000000005E-2</c:v>
                      </c:pt>
                      <c:pt idx="36">
                        <c:v>-0.21847510000000001</c:v>
                      </c:pt>
                      <c:pt idx="37">
                        <c:v>9.9320301999999998</c:v>
                      </c:pt>
                      <c:pt idx="38">
                        <c:v>2.8320618</c:v>
                      </c:pt>
                      <c:pt idx="39">
                        <c:v>-3.2522023</c:v>
                      </c:pt>
                      <c:pt idx="40">
                        <c:v>-5.2148458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DD86-4985-BBFF-7FF8CE16C215}"/>
                  </c:ext>
                </c:extLst>
              </c15:ser>
            </c15:filteredLineSeries>
            <c15:filteredLineSeries>
              <c15:ser>
                <c:idx val="2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rate'!$B$63</c15:sqref>
                        </c15:formulaRef>
                      </c:ext>
                    </c:extLst>
                    <c:strCache>
                      <c:ptCount val="1"/>
                      <c:pt idx="0">
                        <c:v>UA</c:v>
                      </c:pt>
                    </c:strCache>
                  </c:strRef>
                </c:tx>
                <c:spPr>
                  <a:ln w="12700" cap="rnd">
                    <a:solidFill>
                      <a:schemeClr val="accent2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rate'!$ES$2:$GG$2</c15:sqref>
                        </c15:formulaRef>
                      </c:ext>
                    </c:extLst>
                    <c:numCache>
                      <c:formatCode>mmm\-yy</c:formatCode>
                      <c:ptCount val="41"/>
                      <c:pt idx="0">
                        <c:v>43466</c:v>
                      </c:pt>
                      <c:pt idx="1">
                        <c:v>43497</c:v>
                      </c:pt>
                      <c:pt idx="2">
                        <c:v>43525</c:v>
                      </c:pt>
                      <c:pt idx="3">
                        <c:v>43556</c:v>
                      </c:pt>
                      <c:pt idx="4">
                        <c:v>43586</c:v>
                      </c:pt>
                      <c:pt idx="5">
                        <c:v>43617</c:v>
                      </c:pt>
                      <c:pt idx="6">
                        <c:v>43647</c:v>
                      </c:pt>
                      <c:pt idx="7">
                        <c:v>43678</c:v>
                      </c:pt>
                      <c:pt idx="8">
                        <c:v>43709</c:v>
                      </c:pt>
                      <c:pt idx="9">
                        <c:v>43739</c:v>
                      </c:pt>
                      <c:pt idx="10">
                        <c:v>43770</c:v>
                      </c:pt>
                      <c:pt idx="11">
                        <c:v>43800</c:v>
                      </c:pt>
                      <c:pt idx="12">
                        <c:v>43831</c:v>
                      </c:pt>
                      <c:pt idx="13">
                        <c:v>43862</c:v>
                      </c:pt>
                      <c:pt idx="14">
                        <c:v>43891</c:v>
                      </c:pt>
                      <c:pt idx="15">
                        <c:v>43922</c:v>
                      </c:pt>
                      <c:pt idx="16">
                        <c:v>43952</c:v>
                      </c:pt>
                      <c:pt idx="17">
                        <c:v>43983</c:v>
                      </c:pt>
                      <c:pt idx="18">
                        <c:v>44013</c:v>
                      </c:pt>
                      <c:pt idx="19">
                        <c:v>44044</c:v>
                      </c:pt>
                      <c:pt idx="20">
                        <c:v>44075</c:v>
                      </c:pt>
                      <c:pt idx="21">
                        <c:v>44105</c:v>
                      </c:pt>
                      <c:pt idx="22">
                        <c:v>44136</c:v>
                      </c:pt>
                      <c:pt idx="23">
                        <c:v>44166</c:v>
                      </c:pt>
                      <c:pt idx="24">
                        <c:v>44197</c:v>
                      </c:pt>
                      <c:pt idx="25">
                        <c:v>44228</c:v>
                      </c:pt>
                      <c:pt idx="26">
                        <c:v>44256</c:v>
                      </c:pt>
                      <c:pt idx="27">
                        <c:v>44287</c:v>
                      </c:pt>
                      <c:pt idx="28">
                        <c:v>44317</c:v>
                      </c:pt>
                      <c:pt idx="29">
                        <c:v>44348</c:v>
                      </c:pt>
                      <c:pt idx="30">
                        <c:v>44378</c:v>
                      </c:pt>
                      <c:pt idx="31">
                        <c:v>44409</c:v>
                      </c:pt>
                      <c:pt idx="32">
                        <c:v>44440</c:v>
                      </c:pt>
                      <c:pt idx="33">
                        <c:v>44470</c:v>
                      </c:pt>
                      <c:pt idx="34">
                        <c:v>44501</c:v>
                      </c:pt>
                      <c:pt idx="35">
                        <c:v>44531</c:v>
                      </c:pt>
                      <c:pt idx="36">
                        <c:v>44562</c:v>
                      </c:pt>
                      <c:pt idx="37">
                        <c:v>44593</c:v>
                      </c:pt>
                      <c:pt idx="38">
                        <c:v>44621</c:v>
                      </c:pt>
                      <c:pt idx="39">
                        <c:v>44652</c:v>
                      </c:pt>
                      <c:pt idx="40">
                        <c:v>44682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'real policy rate'!$ES$63:$GG$63</c15:sqref>
                        </c15:formulaRef>
                      </c:ext>
                    </c:extLst>
                    <c:numCache>
                      <c:formatCode>0.0</c:formatCode>
                      <c:ptCount val="41"/>
                      <c:pt idx="0">
                        <c:v>8.0226699000000004</c:v>
                      </c:pt>
                      <c:pt idx="1">
                        <c:v>8.4526108000000004</c:v>
                      </c:pt>
                      <c:pt idx="2">
                        <c:v>8.6675813999999995</c:v>
                      </c:pt>
                      <c:pt idx="3">
                        <c:v>7.9928540000000003</c:v>
                      </c:pt>
                      <c:pt idx="4">
                        <c:v>7.2421588999999997</c:v>
                      </c:pt>
                      <c:pt idx="5">
                        <c:v>7.7810641</c:v>
                      </c:pt>
                      <c:pt idx="6">
                        <c:v>7.2144510999999998</c:v>
                      </c:pt>
                      <c:pt idx="7">
                        <c:v>7.5370622999999997</c:v>
                      </c:pt>
                      <c:pt idx="8">
                        <c:v>8.3535003000000003</c:v>
                      </c:pt>
                      <c:pt idx="9">
                        <c:v>8.4901941000000001</c:v>
                      </c:pt>
                      <c:pt idx="10">
                        <c:v>9.8991576999999999</c:v>
                      </c:pt>
                      <c:pt idx="11">
                        <c:v>9.0782676000000002</c:v>
                      </c:pt>
                      <c:pt idx="12">
                        <c:v>7.5273645</c:v>
                      </c:pt>
                      <c:pt idx="13">
                        <c:v>8.3901719000000003</c:v>
                      </c:pt>
                      <c:pt idx="14">
                        <c:v>7.5202450000000001</c:v>
                      </c:pt>
                      <c:pt idx="15">
                        <c:v>5.7747865000000003</c:v>
                      </c:pt>
                      <c:pt idx="16">
                        <c:v>6.1966201999999999</c:v>
                      </c:pt>
                      <c:pt idx="17">
                        <c:v>3.5018623</c:v>
                      </c:pt>
                      <c:pt idx="18">
                        <c:v>3.5018623</c:v>
                      </c:pt>
                      <c:pt idx="19">
                        <c:v>3.3981530000000002</c:v>
                      </c:pt>
                      <c:pt idx="20">
                        <c:v>3.6039205000000001</c:v>
                      </c:pt>
                      <c:pt idx="21">
                        <c:v>3.2961860999999999</c:v>
                      </c:pt>
                      <c:pt idx="22">
                        <c:v>2.0725392</c:v>
                      </c:pt>
                      <c:pt idx="23">
                        <c:v>0.95975630000000001</c:v>
                      </c:pt>
                      <c:pt idx="24">
                        <c:v>-0.136549</c:v>
                      </c:pt>
                      <c:pt idx="25">
                        <c:v>-1.4219202</c:v>
                      </c:pt>
                      <c:pt idx="26">
                        <c:v>-1.8334165</c:v>
                      </c:pt>
                      <c:pt idx="27">
                        <c:v>-0.81326500000000002</c:v>
                      </c:pt>
                      <c:pt idx="28">
                        <c:v>-1.7924036000000001</c:v>
                      </c:pt>
                      <c:pt idx="29">
                        <c:v>-1.7924036000000001</c:v>
                      </c:pt>
                      <c:pt idx="30">
                        <c:v>-2.0255847</c:v>
                      </c:pt>
                      <c:pt idx="31">
                        <c:v>-2.0255847</c:v>
                      </c:pt>
                      <c:pt idx="32">
                        <c:v>-2.2528256</c:v>
                      </c:pt>
                      <c:pt idx="33">
                        <c:v>-2.1559503000000002</c:v>
                      </c:pt>
                      <c:pt idx="34">
                        <c:v>-1.6706128</c:v>
                      </c:pt>
                      <c:pt idx="35">
                        <c:v>-0.92290190000000005</c:v>
                      </c:pt>
                      <c:pt idx="36">
                        <c:v>-1.3937700000000001E-2</c:v>
                      </c:pt>
                      <c:pt idx="37">
                        <c:v>-0.60440649999999996</c:v>
                      </c:pt>
                      <c:pt idx="38">
                        <c:v>-3.2676378000000001</c:v>
                      </c:pt>
                      <c:pt idx="39">
                        <c:v>-5.5194096000000004</c:v>
                      </c:pt>
                      <c:pt idx="40">
                        <c:v>-6.8073629999999996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D86-4985-BBFF-7FF8CE16C215}"/>
                  </c:ext>
                </c:extLst>
              </c15:ser>
            </c15:filteredLineSeries>
          </c:ext>
        </c:extLst>
      </c:lineChart>
      <c:dateAx>
        <c:axId val="90191936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AT"/>
          </a:p>
        </c:txPr>
        <c:crossAx val="1532720608"/>
        <c:crosses val="autoZero"/>
        <c:auto val="1"/>
        <c:lblOffset val="100"/>
        <c:baseTimeUnit val="months"/>
      </c:dateAx>
      <c:valAx>
        <c:axId val="1532720608"/>
        <c:scaling>
          <c:orientation val="minMax"/>
          <c:min val="-15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AT"/>
          </a:p>
        </c:txPr>
        <c:crossAx val="901919360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1928749773864765"/>
          <c:y val="1.8549763022401192E-2"/>
          <c:w val="0.80758870962278506"/>
          <c:h val="0.1403866300315189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AT"/>
        </a:p>
      </c:txPr>
    </c:legend>
    <c:plotVisOnly val="1"/>
    <c:dispBlanksAs val="gap"/>
    <c:showDLblsOverMax val="0"/>
    <c:extLst/>
  </c:chart>
  <c:spPr>
    <a:noFill/>
    <a:ln>
      <a:noFill/>
    </a:ln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AT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0.14663194444444444"/>
          <c:w val="0.93699759405074368"/>
          <c:h val="0.677202777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'Fiscal balances'!$C$5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86868A"/>
            </a:solidFill>
            <a:ln w="15875">
              <a:noFill/>
            </a:ln>
          </c:spPr>
          <c:invertIfNegative val="0"/>
          <c:cat>
            <c:strRef>
              <c:f>'Fiscal balances'!$A$46:$A$51</c:f>
              <c:strCache>
                <c:ptCount val="6"/>
                <c:pt idx="0">
                  <c:v>EU-CEE</c:v>
                </c:pt>
                <c:pt idx="1">
                  <c:v>WB</c:v>
                </c:pt>
                <c:pt idx="2">
                  <c:v>TR</c:v>
                </c:pt>
                <c:pt idx="3">
                  <c:v>CIS</c:v>
                </c:pt>
                <c:pt idx="4">
                  <c:v>RU</c:v>
                </c:pt>
                <c:pt idx="5">
                  <c:v>UA</c:v>
                </c:pt>
              </c:strCache>
            </c:strRef>
          </c:cat>
          <c:val>
            <c:numRef>
              <c:f>'Fiscal balances'!$C$46:$C$51</c:f>
              <c:numCache>
                <c:formatCode>0.0</c:formatCode>
                <c:ptCount val="6"/>
                <c:pt idx="0">
                  <c:v>-6.9556703000000004</c:v>
                </c:pt>
                <c:pt idx="1">
                  <c:v>-7.5084926000000003</c:v>
                </c:pt>
                <c:pt idx="2">
                  <c:v>-2.8660730000000001</c:v>
                </c:pt>
                <c:pt idx="3">
                  <c:v>-3.6474644666666669</c:v>
                </c:pt>
                <c:pt idx="4">
                  <c:v>-4.0015868000000001</c:v>
                </c:pt>
                <c:pt idx="5">
                  <c:v>-5.3163764999999996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7-4622-8B9A-FFB3657E36AE}"/>
            </c:ext>
          </c:extLst>
        </c:ser>
        <c:ser>
          <c:idx val="1"/>
          <c:order val="1"/>
          <c:tx>
            <c:strRef>
              <c:f>'Fiscal balances'!$D$5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D48600"/>
            </a:solidFill>
            <a:ln w="15875">
              <a:noFill/>
            </a:ln>
          </c:spPr>
          <c:invertIfNegative val="0"/>
          <c:cat>
            <c:strRef>
              <c:f>'Fiscal balances'!$A$46:$A$51</c:f>
              <c:strCache>
                <c:ptCount val="6"/>
                <c:pt idx="0">
                  <c:v>EU-CEE</c:v>
                </c:pt>
                <c:pt idx="1">
                  <c:v>WB</c:v>
                </c:pt>
                <c:pt idx="2">
                  <c:v>TR</c:v>
                </c:pt>
                <c:pt idx="3">
                  <c:v>CIS</c:v>
                </c:pt>
                <c:pt idx="4">
                  <c:v>RU</c:v>
                </c:pt>
                <c:pt idx="5">
                  <c:v>UA</c:v>
                </c:pt>
              </c:strCache>
            </c:strRef>
          </c:cat>
          <c:val>
            <c:numRef>
              <c:f>'Fiscal balances'!$D$46:$D$51</c:f>
              <c:numCache>
                <c:formatCode>0.0</c:formatCode>
                <c:ptCount val="6"/>
                <c:pt idx="0">
                  <c:v>-4.3145758000000001</c:v>
                </c:pt>
                <c:pt idx="1">
                  <c:v>-2.7257910999999999</c:v>
                </c:pt>
                <c:pt idx="2">
                  <c:v>-2.2845564999999999</c:v>
                </c:pt>
                <c:pt idx="3">
                  <c:v>-1.6072816666666669</c:v>
                </c:pt>
                <c:pt idx="4">
                  <c:v>0.79822930000000003</c:v>
                </c:pt>
                <c:pt idx="5">
                  <c:v>-3.4234960000000001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37-4622-8B9A-FFB3657E36AE}"/>
            </c:ext>
          </c:extLst>
        </c:ser>
        <c:ser>
          <c:idx val="2"/>
          <c:order val="2"/>
          <c:tx>
            <c:strRef>
              <c:f>'Fiscal balances'!$E$5</c:f>
              <c:strCache>
                <c:ptCount val="1"/>
                <c:pt idx="0">
                  <c:v>2022f</c:v>
                </c:pt>
              </c:strCache>
            </c:strRef>
          </c:tx>
          <c:spPr>
            <a:solidFill>
              <a:srgbClr val="004872"/>
            </a:solidFill>
            <a:ln w="15875">
              <a:noFill/>
            </a:ln>
          </c:spPr>
          <c:invertIfNegative val="0"/>
          <c:cat>
            <c:strRef>
              <c:f>'Fiscal balances'!$A$46:$A$51</c:f>
              <c:strCache>
                <c:ptCount val="6"/>
                <c:pt idx="0">
                  <c:v>EU-CEE</c:v>
                </c:pt>
                <c:pt idx="1">
                  <c:v>WB</c:v>
                </c:pt>
                <c:pt idx="2">
                  <c:v>TR</c:v>
                </c:pt>
                <c:pt idx="3">
                  <c:v>CIS</c:v>
                </c:pt>
                <c:pt idx="4">
                  <c:v>RU</c:v>
                </c:pt>
                <c:pt idx="5">
                  <c:v>UA</c:v>
                </c:pt>
              </c:strCache>
            </c:strRef>
          </c:cat>
          <c:val>
            <c:numRef>
              <c:f>'Fiscal balances'!$E$46:$E$51</c:f>
              <c:numCache>
                <c:formatCode>0.0</c:formatCode>
                <c:ptCount val="6"/>
                <c:pt idx="0">
                  <c:v>-5.1895711337906398</c:v>
                </c:pt>
                <c:pt idx="1">
                  <c:v>-3.1201915403032698</c:v>
                </c:pt>
                <c:pt idx="2">
                  <c:v>-3.2</c:v>
                </c:pt>
                <c:pt idx="3">
                  <c:v>-4.5</c:v>
                </c:pt>
                <c:pt idx="4">
                  <c:v>0</c:v>
                </c:pt>
                <c:pt idx="5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37-4622-8B9A-FFB3657E36AE}"/>
            </c:ext>
          </c:extLst>
        </c:ser>
        <c:ser>
          <c:idx val="3"/>
          <c:order val="3"/>
          <c:tx>
            <c:strRef>
              <c:f>'Fiscal balances'!$F$5</c:f>
              <c:strCache>
                <c:ptCount val="1"/>
                <c:pt idx="0">
                  <c:v>2023f</c:v>
                </c:pt>
              </c:strCache>
            </c:strRef>
          </c:tx>
          <c:spPr>
            <a:solidFill>
              <a:srgbClr val="E9EAEB"/>
            </a:solidFill>
            <a:ln w="15875">
              <a:noFill/>
              <a:prstDash val="sysDash"/>
            </a:ln>
          </c:spPr>
          <c:invertIfNegative val="0"/>
          <c:cat>
            <c:strRef>
              <c:f>'Fiscal balances'!$A$46:$A$51</c:f>
              <c:strCache>
                <c:ptCount val="6"/>
                <c:pt idx="0">
                  <c:v>EU-CEE</c:v>
                </c:pt>
                <c:pt idx="1">
                  <c:v>WB</c:v>
                </c:pt>
                <c:pt idx="2">
                  <c:v>TR</c:v>
                </c:pt>
                <c:pt idx="3">
                  <c:v>CIS</c:v>
                </c:pt>
                <c:pt idx="4">
                  <c:v>RU</c:v>
                </c:pt>
                <c:pt idx="5">
                  <c:v>UA</c:v>
                </c:pt>
              </c:strCache>
            </c:strRef>
          </c:cat>
          <c:val>
            <c:numRef>
              <c:f>'Fiscal balances'!$F$46:$F$51</c:f>
              <c:numCache>
                <c:formatCode>0.0</c:formatCode>
                <c:ptCount val="6"/>
                <c:pt idx="0">
                  <c:v>-3.6625724453482502</c:v>
                </c:pt>
                <c:pt idx="1">
                  <c:v>-2.4204126750184201</c:v>
                </c:pt>
                <c:pt idx="2">
                  <c:v>-2.4</c:v>
                </c:pt>
                <c:pt idx="3">
                  <c:v>-2.8333333333333335</c:v>
                </c:pt>
                <c:pt idx="4">
                  <c:v>-3</c:v>
                </c:pt>
                <c:pt idx="5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37-4622-8B9A-FFB3657E36AE}"/>
            </c:ext>
          </c:extLst>
        </c:ser>
        <c:ser>
          <c:idx val="4"/>
          <c:order val="4"/>
          <c:tx>
            <c:strRef>
              <c:f>'Fiscal balances'!$G$5</c:f>
              <c:strCache>
                <c:ptCount val="1"/>
                <c:pt idx="0">
                  <c:v>2024f</c:v>
                </c:pt>
              </c:strCache>
            </c:strRef>
          </c:tx>
          <c:spPr>
            <a:solidFill>
              <a:srgbClr val="B7B9BC"/>
            </a:solidFill>
            <a:ln w="15875">
              <a:noFill/>
              <a:prstDash val="sysDash"/>
            </a:ln>
          </c:spPr>
          <c:invertIfNegative val="0"/>
          <c:cat>
            <c:strRef>
              <c:f>'Fiscal balances'!$A$46:$A$51</c:f>
              <c:strCache>
                <c:ptCount val="6"/>
                <c:pt idx="0">
                  <c:v>EU-CEE</c:v>
                </c:pt>
                <c:pt idx="1">
                  <c:v>WB</c:v>
                </c:pt>
                <c:pt idx="2">
                  <c:v>TR</c:v>
                </c:pt>
                <c:pt idx="3">
                  <c:v>CIS</c:v>
                </c:pt>
                <c:pt idx="4">
                  <c:v>RU</c:v>
                </c:pt>
                <c:pt idx="5">
                  <c:v>UA</c:v>
                </c:pt>
              </c:strCache>
            </c:strRef>
          </c:cat>
          <c:val>
            <c:numRef>
              <c:f>'Fiscal balances'!$G$46:$G$51</c:f>
              <c:numCache>
                <c:formatCode>0.0</c:formatCode>
                <c:ptCount val="6"/>
                <c:pt idx="0">
                  <c:v>-2.5931800911854102</c:v>
                </c:pt>
                <c:pt idx="1">
                  <c:v>-1.73932506887052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37-4622-8B9A-FFB3657E3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19392"/>
        <c:axId val="53020928"/>
      </c:barChart>
      <c:catAx>
        <c:axId val="5301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53020928"/>
        <c:crosses val="autoZero"/>
        <c:auto val="1"/>
        <c:lblAlgn val="ctr"/>
        <c:lblOffset val="100"/>
        <c:noMultiLvlLbl val="0"/>
      </c:catAx>
      <c:valAx>
        <c:axId val="530209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530193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6.4347112860892383E-2"/>
          <c:y val="2.2572178477690382E-2"/>
          <c:w val="0.92817893217893233"/>
          <c:h val="0.1415102564102564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77542707640227E-2"/>
          <c:y val="0.12820000000000001"/>
          <c:w val="0.89561452579621581"/>
          <c:h val="0.7661601851851851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'gas.oil RU'!$AQ$651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'gas.oil RU'!$AP$654:$AP$674</c:f>
              <c:strCache>
                <c:ptCount val="21"/>
                <c:pt idx="0">
                  <c:v>BY</c:v>
                </c:pt>
                <c:pt idx="1">
                  <c:v>SK</c:v>
                </c:pt>
                <c:pt idx="2">
                  <c:v>EE</c:v>
                </c:pt>
                <c:pt idx="3">
                  <c:v>KZ</c:v>
                </c:pt>
                <c:pt idx="4">
                  <c:v>LV</c:v>
                </c:pt>
                <c:pt idx="5">
                  <c:v>CZ</c:v>
                </c:pt>
                <c:pt idx="6">
                  <c:v>MK</c:v>
                </c:pt>
                <c:pt idx="7">
                  <c:v>RS</c:v>
                </c:pt>
                <c:pt idx="8">
                  <c:v>BA</c:v>
                </c:pt>
                <c:pt idx="9">
                  <c:v>BG</c:v>
                </c:pt>
                <c:pt idx="10">
                  <c:v>PL</c:v>
                </c:pt>
                <c:pt idx="11">
                  <c:v>RO</c:v>
                </c:pt>
                <c:pt idx="12">
                  <c:v>HU</c:v>
                </c:pt>
                <c:pt idx="13">
                  <c:v>LT</c:v>
                </c:pt>
                <c:pt idx="14">
                  <c:v>SI</c:v>
                </c:pt>
                <c:pt idx="15">
                  <c:v>UA</c:v>
                </c:pt>
                <c:pt idx="16">
                  <c:v>MD</c:v>
                </c:pt>
                <c:pt idx="17">
                  <c:v>AL</c:v>
                </c:pt>
                <c:pt idx="18">
                  <c:v>ME</c:v>
                </c:pt>
                <c:pt idx="19">
                  <c:v>TR</c:v>
                </c:pt>
                <c:pt idx="20">
                  <c:v>HR</c:v>
                </c:pt>
              </c:strCache>
              <c:extLst/>
            </c:strRef>
          </c:cat>
          <c:val>
            <c:numRef>
              <c:f>'gas.oil RU'!$AQ$654:$AQ$674</c:f>
              <c:numCache>
                <c:formatCode>0.0</c:formatCode>
                <c:ptCount val="21"/>
                <c:pt idx="0">
                  <c:v>86.781309196811705</c:v>
                </c:pt>
                <c:pt idx="1">
                  <c:v>65.467172501353815</c:v>
                </c:pt>
                <c:pt idx="2">
                  <c:v>46.349187076946592</c:v>
                </c:pt>
                <c:pt idx="3">
                  <c:v>82.339344863156256</c:v>
                </c:pt>
                <c:pt idx="4">
                  <c:v>10.13487822158484</c:v>
                </c:pt>
                <c:pt idx="5">
                  <c:v>24.614806643398403</c:v>
                </c:pt>
                <c:pt idx="6">
                  <c:v>2.5951302817901318</c:v>
                </c:pt>
                <c:pt idx="7">
                  <c:v>26.701234737524253</c:v>
                </c:pt>
                <c:pt idx="8">
                  <c:v>0.40371439062510517</c:v>
                </c:pt>
                <c:pt idx="9">
                  <c:v>50.127540070713238</c:v>
                </c:pt>
                <c:pt idx="10">
                  <c:v>57.360509632392564</c:v>
                </c:pt>
                <c:pt idx="11">
                  <c:v>31.939509320494597</c:v>
                </c:pt>
                <c:pt idx="12">
                  <c:v>45.206319681409596</c:v>
                </c:pt>
                <c:pt idx="13">
                  <c:v>57.550941763525877</c:v>
                </c:pt>
                <c:pt idx="14">
                  <c:v>16.937576437296997</c:v>
                </c:pt>
                <c:pt idx="15">
                  <c:v>30.41587930415448</c:v>
                </c:pt>
                <c:pt idx="16">
                  <c:v>14.939084013712844</c:v>
                </c:pt>
                <c:pt idx="17">
                  <c:v>13.616248728972757</c:v>
                </c:pt>
                <c:pt idx="18">
                  <c:v>1.9239915209416987</c:v>
                </c:pt>
                <c:pt idx="19">
                  <c:v>39.964169402174541</c:v>
                </c:pt>
                <c:pt idx="20">
                  <c:v>8.1592147251337863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271-4E8D-9058-893E6F934244}"/>
            </c:ext>
          </c:extLst>
        </c:ser>
        <c:ser>
          <c:idx val="1"/>
          <c:order val="1"/>
          <c:tx>
            <c:strRef>
              <c:f>'gas.oil RU'!$AR$651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'gas.oil RU'!$AP$654:$AP$674</c:f>
              <c:strCache>
                <c:ptCount val="21"/>
                <c:pt idx="0">
                  <c:v>BY</c:v>
                </c:pt>
                <c:pt idx="1">
                  <c:v>SK</c:v>
                </c:pt>
                <c:pt idx="2">
                  <c:v>EE</c:v>
                </c:pt>
                <c:pt idx="3">
                  <c:v>KZ</c:v>
                </c:pt>
                <c:pt idx="4">
                  <c:v>LV</c:v>
                </c:pt>
                <c:pt idx="5">
                  <c:v>CZ</c:v>
                </c:pt>
                <c:pt idx="6">
                  <c:v>MK</c:v>
                </c:pt>
                <c:pt idx="7">
                  <c:v>RS</c:v>
                </c:pt>
                <c:pt idx="8">
                  <c:v>BA</c:v>
                </c:pt>
                <c:pt idx="9">
                  <c:v>BG</c:v>
                </c:pt>
                <c:pt idx="10">
                  <c:v>PL</c:v>
                </c:pt>
                <c:pt idx="11">
                  <c:v>RO</c:v>
                </c:pt>
                <c:pt idx="12">
                  <c:v>HU</c:v>
                </c:pt>
                <c:pt idx="13">
                  <c:v>LT</c:v>
                </c:pt>
                <c:pt idx="14">
                  <c:v>SI</c:v>
                </c:pt>
                <c:pt idx="15">
                  <c:v>UA</c:v>
                </c:pt>
                <c:pt idx="16">
                  <c:v>MD</c:v>
                </c:pt>
                <c:pt idx="17">
                  <c:v>AL</c:v>
                </c:pt>
                <c:pt idx="18">
                  <c:v>ME</c:v>
                </c:pt>
                <c:pt idx="19">
                  <c:v>TR</c:v>
                </c:pt>
                <c:pt idx="20">
                  <c:v>HR</c:v>
                </c:pt>
              </c:strCache>
              <c:extLst/>
            </c:strRef>
          </c:cat>
          <c:val>
            <c:numRef>
              <c:f>'gas.oil RU'!$AR$654:$AR$674</c:f>
              <c:numCache>
                <c:formatCode>0.0</c:formatCode>
                <c:ptCount val="21"/>
                <c:pt idx="0">
                  <c:v>99.754859909872167</c:v>
                </c:pt>
                <c:pt idx="1">
                  <c:v>98.53934849896055</c:v>
                </c:pt>
                <c:pt idx="2">
                  <c:v>88.605493745453344</c:v>
                </c:pt>
                <c:pt idx="3">
                  <c:v>84.165099946527249</c:v>
                </c:pt>
                <c:pt idx="4">
                  <c:v>80.923936585787871</c:v>
                </c:pt>
                <c:pt idx="5">
                  <c:v>70.677522679947629</c:v>
                </c:pt>
                <c:pt idx="6">
                  <c:v>68.400688076510491</c:v>
                </c:pt>
                <c:pt idx="7">
                  <c:v>68.096800348707347</c:v>
                </c:pt>
                <c:pt idx="8">
                  <c:v>65.524054219006374</c:v>
                </c:pt>
                <c:pt idx="9">
                  <c:v>63.569892477676341</c:v>
                </c:pt>
                <c:pt idx="10">
                  <c:v>62.971597065213899</c:v>
                </c:pt>
                <c:pt idx="11">
                  <c:v>46.771879173731037</c:v>
                </c:pt>
                <c:pt idx="12">
                  <c:v>38.404842038849161</c:v>
                </c:pt>
                <c:pt idx="13">
                  <c:v>33.715647527331804</c:v>
                </c:pt>
                <c:pt idx="14">
                  <c:v>32.914662104030867</c:v>
                </c:pt>
                <c:pt idx="15">
                  <c:v>18.395069460909092</c:v>
                </c:pt>
                <c:pt idx="16">
                  <c:v>17.049861553615024</c:v>
                </c:pt>
                <c:pt idx="17">
                  <c:v>10.48583910703938</c:v>
                </c:pt>
                <c:pt idx="18">
                  <c:v>3.1346924830373206</c:v>
                </c:pt>
                <c:pt idx="19">
                  <c:v>1.1554042663996855</c:v>
                </c:pt>
                <c:pt idx="20">
                  <c:v>0.66748863159471794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271-4E8D-9058-893E6F93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371279"/>
        <c:axId val="136792575"/>
        <c:extLst/>
      </c:barChart>
      <c:catAx>
        <c:axId val="12137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136792575"/>
        <c:crosses val="autoZero"/>
        <c:auto val="1"/>
        <c:lblAlgn val="ctr"/>
        <c:lblOffset val="100"/>
        <c:noMultiLvlLbl val="0"/>
      </c:catAx>
      <c:valAx>
        <c:axId val="136792575"/>
        <c:scaling>
          <c:orientation val="minMax"/>
          <c:max val="10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121371279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388518518518506E-2"/>
          <c:y val="3.9410185185185194E-2"/>
          <c:w val="0.83024962962962967"/>
          <c:h val="5.2008796296296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A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0.15307122778206009"/>
          <c:w val="0.93699759405074368"/>
          <c:h val="0.670763466856357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'property prices and CPI'!$K$69</c:f>
              <c:strCache>
                <c:ptCount val="1"/>
                <c:pt idx="0">
                  <c:v>House price index</c:v>
                </c:pt>
              </c:strCache>
            </c:strRef>
          </c:tx>
          <c:spPr>
            <a:solidFill>
              <a:srgbClr val="D48600"/>
            </a:solidFill>
            <a:ln w="15875">
              <a:noFill/>
            </a:ln>
          </c:spPr>
          <c:invertIfNegative val="0"/>
          <c:cat>
            <c:strRef>
              <c:f>'property prices and CPI'!$J$70:$J$80</c:f>
              <c:strCache>
                <c:ptCount val="11"/>
                <c:pt idx="0">
                  <c:v>CZ</c:v>
                </c:pt>
                <c:pt idx="1">
                  <c:v>LT</c:v>
                </c:pt>
                <c:pt idx="2">
                  <c:v>SI</c:v>
                </c:pt>
                <c:pt idx="3">
                  <c:v>EE</c:v>
                </c:pt>
                <c:pt idx="4">
                  <c:v>HU</c:v>
                </c:pt>
                <c:pt idx="5">
                  <c:v>LV</c:v>
                </c:pt>
                <c:pt idx="6">
                  <c:v>PL</c:v>
                </c:pt>
                <c:pt idx="7">
                  <c:v>SK</c:v>
                </c:pt>
                <c:pt idx="8">
                  <c:v>BG</c:v>
                </c:pt>
                <c:pt idx="9">
                  <c:v>HR</c:v>
                </c:pt>
                <c:pt idx="10">
                  <c:v>RO</c:v>
                </c:pt>
              </c:strCache>
            </c:strRef>
          </c:cat>
          <c:val>
            <c:numRef>
              <c:f>'property prices and CPI'!$K$70:$K$80</c:f>
              <c:numCache>
                <c:formatCode>0.0</c:formatCode>
                <c:ptCount val="11"/>
                <c:pt idx="0">
                  <c:v>34.630872483221474</c:v>
                </c:pt>
                <c:pt idx="1">
                  <c:v>27.757540434212462</c:v>
                </c:pt>
                <c:pt idx="2">
                  <c:v>20.445146251597862</c:v>
                </c:pt>
                <c:pt idx="3">
                  <c:v>20.444182968083553</c:v>
                </c:pt>
                <c:pt idx="4">
                  <c:v>19.682219984334775</c:v>
                </c:pt>
                <c:pt idx="5">
                  <c:v>18.213624202510793</c:v>
                </c:pt>
                <c:pt idx="6">
                  <c:v>17.841409691629963</c:v>
                </c:pt>
                <c:pt idx="7">
                  <c:v>14.165850929939861</c:v>
                </c:pt>
                <c:pt idx="8">
                  <c:v>13.973734690866163</c:v>
                </c:pt>
                <c:pt idx="9">
                  <c:v>13.052631578947377</c:v>
                </c:pt>
                <c:pt idx="10">
                  <c:v>6.0870236074679731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A-491E-A2E0-BB2C399D6454}"/>
            </c:ext>
          </c:extLst>
        </c:ser>
        <c:ser>
          <c:idx val="1"/>
          <c:order val="1"/>
          <c:tx>
            <c:strRef>
              <c:f>'property prices and CPI'!$L$48</c:f>
              <c:strCache>
                <c:ptCount val="1"/>
                <c:pt idx="0">
                  <c:v>CPI</c:v>
                </c:pt>
              </c:strCache>
            </c:strRef>
          </c:tx>
          <c:spPr>
            <a:solidFill>
              <a:srgbClr val="B7B9BC"/>
            </a:solidFill>
            <a:ln w="15875">
              <a:noFill/>
            </a:ln>
          </c:spPr>
          <c:invertIfNegative val="0"/>
          <c:cat>
            <c:strRef>
              <c:f>'property prices and CPI'!$J$70:$J$80</c:f>
              <c:strCache>
                <c:ptCount val="11"/>
                <c:pt idx="0">
                  <c:v>CZ</c:v>
                </c:pt>
                <c:pt idx="1">
                  <c:v>LT</c:v>
                </c:pt>
                <c:pt idx="2">
                  <c:v>SI</c:v>
                </c:pt>
                <c:pt idx="3">
                  <c:v>EE</c:v>
                </c:pt>
                <c:pt idx="4">
                  <c:v>HU</c:v>
                </c:pt>
                <c:pt idx="5">
                  <c:v>LV</c:v>
                </c:pt>
                <c:pt idx="6">
                  <c:v>PL</c:v>
                </c:pt>
                <c:pt idx="7">
                  <c:v>SK</c:v>
                </c:pt>
                <c:pt idx="8">
                  <c:v>BG</c:v>
                </c:pt>
                <c:pt idx="9">
                  <c:v>HR</c:v>
                </c:pt>
                <c:pt idx="10">
                  <c:v>RO</c:v>
                </c:pt>
              </c:strCache>
            </c:strRef>
          </c:cat>
          <c:val>
            <c:numRef>
              <c:f>'property prices and CPI'!$L$70:$L$80</c:f>
              <c:numCache>
                <c:formatCode>#,##0.0</c:formatCode>
                <c:ptCount val="11"/>
                <c:pt idx="0">
                  <c:v>5.8416140018066764</c:v>
                </c:pt>
                <c:pt idx="1">
                  <c:v>9.171330565083947</c:v>
                </c:pt>
                <c:pt idx="2">
                  <c:v>4.0618464913307673</c:v>
                </c:pt>
                <c:pt idx="3">
                  <c:v>8.5959018432761329</c:v>
                </c:pt>
                <c:pt idx="4">
                  <c:v>8.7546788340696704</c:v>
                </c:pt>
                <c:pt idx="5">
                  <c:v>6.1086663916391686</c:v>
                </c:pt>
                <c:pt idx="6">
                  <c:v>9.5001552283451893</c:v>
                </c:pt>
                <c:pt idx="7">
                  <c:v>5.0994030298207056</c:v>
                </c:pt>
                <c:pt idx="8">
                  <c:v>5.3004526315906002</c:v>
                </c:pt>
                <c:pt idx="9">
                  <c:v>5.0867239406429849</c:v>
                </c:pt>
                <c:pt idx="10">
                  <c:v>7.3046792315128615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8A-491E-A2E0-BB2C399D6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19392"/>
        <c:axId val="53020928"/>
      </c:barChart>
      <c:catAx>
        <c:axId val="5301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53020928"/>
        <c:crosses val="autoZero"/>
        <c:auto val="1"/>
        <c:lblAlgn val="ctr"/>
        <c:lblOffset val="100"/>
        <c:noMultiLvlLbl val="0"/>
      </c:catAx>
      <c:valAx>
        <c:axId val="530209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530193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6.4347112860892383E-2"/>
          <c:y val="2.2572178477690382E-2"/>
          <c:w val="0.92817893217893233"/>
          <c:h val="0.1415102564102564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0.16427083333333334"/>
          <c:w val="0.93699759405074368"/>
          <c:h val="0.65956388888888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'Inflation components'!$R$38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rgbClr val="B7B9BC"/>
            </a:solidFill>
            <a:ln w="15875">
              <a:noFill/>
            </a:ln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components'!$R$39:$R$55</c:f>
              <c:numCache>
                <c:formatCode>0.0</c:formatCode>
                <c:ptCount val="17"/>
                <c:pt idx="0">
                  <c:v>8.3986561999999996</c:v>
                </c:pt>
                <c:pt idx="1">
                  <c:v>9.9911583000000004</c:v>
                </c:pt>
                <c:pt idx="2">
                  <c:v>11.568909700000001</c:v>
                </c:pt>
                <c:pt idx="3">
                  <c:v>6.2717770000000002</c:v>
                </c:pt>
                <c:pt idx="4">
                  <c:v>8.3663963999999993</c:v>
                </c:pt>
                <c:pt idx="5">
                  <c:v>13.958501800000001</c:v>
                </c:pt>
                <c:pt idx="6">
                  <c:v>8.7843426000000004</c:v>
                </c:pt>
                <c:pt idx="7">
                  <c:v>7.6151784999999999</c:v>
                </c:pt>
                <c:pt idx="8">
                  <c:v>8.0789945999999997</c:v>
                </c:pt>
                <c:pt idx="9">
                  <c:v>7.9106066000000004</c:v>
                </c:pt>
                <c:pt idx="10">
                  <c:v>8.7555337000000009</c:v>
                </c:pt>
                <c:pt idx="11">
                  <c:v>9.1583588000000002</c:v>
                </c:pt>
                <c:pt idx="12">
                  <c:v>7.0108227000000003</c:v>
                </c:pt>
                <c:pt idx="13">
                  <c:v>8.2792058999999991</c:v>
                </c:pt>
                <c:pt idx="14">
                  <c:v>54.448362699999997</c:v>
                </c:pt>
                <c:pt idx="16">
                  <c:v>5.4934823000000002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8-4E8F-B844-93B7C899BFDA}"/>
            </c:ext>
          </c:extLst>
        </c:ser>
        <c:ser>
          <c:idx val="1"/>
          <c:order val="1"/>
          <c:tx>
            <c:strRef>
              <c:f>'Inflation components'!$Q$38</c:f>
              <c:strCache>
                <c:ptCount val="1"/>
                <c:pt idx="0">
                  <c:v>May-22</c:v>
                </c:pt>
              </c:strCache>
            </c:strRef>
          </c:tx>
          <c:spPr>
            <a:solidFill>
              <a:srgbClr val="D48600"/>
            </a:solidFill>
            <a:ln w="15875">
              <a:noFill/>
            </a:ln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components'!$Q$39:$Q$55</c:f>
              <c:numCache>
                <c:formatCode>0.0</c:formatCode>
                <c:ptCount val="17"/>
                <c:pt idx="0">
                  <c:v>13.406634</c:v>
                </c:pt>
                <c:pt idx="1">
                  <c:v>15.249780899999999</c:v>
                </c:pt>
                <c:pt idx="2">
                  <c:v>20.145933400000001</c:v>
                </c:pt>
                <c:pt idx="3">
                  <c:v>10.722788299999999</c:v>
                </c:pt>
                <c:pt idx="4">
                  <c:v>10.844594600000001</c:v>
                </c:pt>
                <c:pt idx="5">
                  <c:v>18.4867326</c:v>
                </c:pt>
                <c:pt idx="6">
                  <c:v>16.7700189</c:v>
                </c:pt>
                <c:pt idx="7">
                  <c:v>11.9</c:v>
                </c:pt>
                <c:pt idx="8">
                  <c:v>12.764084499999999</c:v>
                </c:pt>
                <c:pt idx="9">
                  <c:v>12.427846799999999</c:v>
                </c:pt>
                <c:pt idx="10">
                  <c:v>10.409638599999999</c:v>
                </c:pt>
                <c:pt idx="11">
                  <c:v>17.106946700000002</c:v>
                </c:pt>
                <c:pt idx="12">
                  <c:v>8.7131869999999996</c:v>
                </c:pt>
                <c:pt idx="13">
                  <c:v>11.7710778</c:v>
                </c:pt>
                <c:pt idx="14">
                  <c:v>73.481683000000004</c:v>
                </c:pt>
                <c:pt idx="16">
                  <c:v>8.7396504000000004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58-4E8F-B844-93B7C899B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8480"/>
        <c:axId val="72112384"/>
      </c:barChart>
      <c:catAx>
        <c:axId val="720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72112384"/>
        <c:crosses val="autoZero"/>
        <c:auto val="1"/>
        <c:lblAlgn val="ctr"/>
        <c:lblOffset val="100"/>
        <c:noMultiLvlLbl val="0"/>
      </c:catAx>
      <c:valAx>
        <c:axId val="72112384"/>
        <c:scaling>
          <c:orientation val="minMax"/>
          <c:max val="2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7206848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5.75960663144955E-2"/>
          <c:y val="2.2572178477690288E-2"/>
          <c:w val="0.93565288713910766"/>
          <c:h val="0.1385145086030912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77542707640227E-2"/>
          <c:y val="5.1764705882352942E-2"/>
          <c:w val="0.89561452579621581"/>
          <c:h val="0.8425952755905511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'Inflation components'!$L$37</c:f>
              <c:strCache>
                <c:ptCount val="1"/>
                <c:pt idx="0">
                  <c:v>Core inflation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components'!$N$39:$N$55</c:f>
              <c:numCache>
                <c:formatCode>0.0</c:formatCode>
                <c:ptCount val="17"/>
                <c:pt idx="0">
                  <c:v>9.7019070542492329</c:v>
                </c:pt>
                <c:pt idx="1">
                  <c:v>12.065972222222214</c:v>
                </c:pt>
                <c:pt idx="2">
                  <c:v>10.180550589917786</c:v>
                </c:pt>
                <c:pt idx="3">
                  <c:v>8.2656338560362741</c:v>
                </c:pt>
                <c:pt idx="4">
                  <c:v>10.740521827239718</c:v>
                </c:pt>
                <c:pt idx="5">
                  <c:v>12.986230636833042</c:v>
                </c:pt>
                <c:pt idx="6">
                  <c:v>10.118300770747453</c:v>
                </c:pt>
                <c:pt idx="7">
                  <c:v>10.71493049286876</c:v>
                </c:pt>
                <c:pt idx="8">
                  <c:v>9.5659875996457089</c:v>
                </c:pt>
                <c:pt idx="9">
                  <c:v>8.1283611037644192</c:v>
                </c:pt>
                <c:pt idx="10">
                  <c:v>8.9539007092198659</c:v>
                </c:pt>
                <c:pt idx="11">
                  <c:v>18.140709264323363</c:v>
                </c:pt>
                <c:pt idx="12">
                  <c:v>6.2870031012122922</c:v>
                </c:pt>
                <c:pt idx="13">
                  <c:v>9.8007826396300288</c:v>
                </c:pt>
                <c:pt idx="14">
                  <c:v>63.084721216509763</c:v>
                </c:pt>
                <c:pt idx="16">
                  <c:v>4.6918123275068808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D-EF49-AA8C-FBF9A2DD85C6}"/>
            </c:ext>
          </c:extLst>
        </c:ser>
        <c:ser>
          <c:idx val="1"/>
          <c:order val="1"/>
          <c:tx>
            <c:strRef>
              <c:f>'Inflation components'!$A$37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components'!$C$39:$C$55</c:f>
              <c:numCache>
                <c:formatCode>0.0</c:formatCode>
                <c:ptCount val="17"/>
                <c:pt idx="0">
                  <c:v>22.1</c:v>
                </c:pt>
                <c:pt idx="1">
                  <c:v>15.4</c:v>
                </c:pt>
                <c:pt idx="2">
                  <c:v>16.899999999999999</c:v>
                </c:pt>
                <c:pt idx="3">
                  <c:v>14.9</c:v>
                </c:pt>
                <c:pt idx="4">
                  <c:v>19.399999999999999</c:v>
                </c:pt>
                <c:pt idx="5">
                  <c:v>24.3</c:v>
                </c:pt>
                <c:pt idx="6">
                  <c:v>18.100000000000001</c:v>
                </c:pt>
                <c:pt idx="7">
                  <c:v>16.3</c:v>
                </c:pt>
                <c:pt idx="8">
                  <c:v>12.3</c:v>
                </c:pt>
                <c:pt idx="9">
                  <c:v>15.1</c:v>
                </c:pt>
                <c:pt idx="10">
                  <c:v>16.2</c:v>
                </c:pt>
                <c:pt idx="11">
                  <c:v>21.97</c:v>
                </c:pt>
                <c:pt idx="12">
                  <c:v>10.7</c:v>
                </c:pt>
                <c:pt idx="13">
                  <c:v>16</c:v>
                </c:pt>
                <c:pt idx="14">
                  <c:v>91.6</c:v>
                </c:pt>
                <c:pt idx="16" formatCode="General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D-EF49-AA8C-FBF9A2DD85C6}"/>
            </c:ext>
          </c:extLst>
        </c:ser>
        <c:ser>
          <c:idx val="0"/>
          <c:order val="2"/>
          <c:tx>
            <c:strRef>
              <c:f>'Inflation components'!$E$37</c:f>
              <c:strCache>
                <c:ptCount val="1"/>
                <c:pt idx="0">
                  <c:v>Housing, water, electricity, gas and other fuels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components'!$G$39:$G$55</c:f>
              <c:numCache>
                <c:formatCode>0.0</c:formatCode>
                <c:ptCount val="17"/>
                <c:pt idx="0">
                  <c:v>16.899999999999999</c:v>
                </c:pt>
                <c:pt idx="1">
                  <c:v>21.7</c:v>
                </c:pt>
                <c:pt idx="2">
                  <c:v>65.8</c:v>
                </c:pt>
                <c:pt idx="3">
                  <c:v>15</c:v>
                </c:pt>
                <c:pt idx="4">
                  <c:v>6</c:v>
                </c:pt>
                <c:pt idx="5">
                  <c:v>44.4</c:v>
                </c:pt>
                <c:pt idx="6">
                  <c:v>34.200000000000003</c:v>
                </c:pt>
                <c:pt idx="7">
                  <c:v>9.1999999999999993</c:v>
                </c:pt>
                <c:pt idx="8">
                  <c:v>21.7</c:v>
                </c:pt>
                <c:pt idx="9">
                  <c:v>26.1</c:v>
                </c:pt>
                <c:pt idx="10">
                  <c:v>6.4</c:v>
                </c:pt>
                <c:pt idx="11">
                  <c:v>7.8199999999999932</c:v>
                </c:pt>
                <c:pt idx="12">
                  <c:v>11.1</c:v>
                </c:pt>
                <c:pt idx="13">
                  <c:v>12.8</c:v>
                </c:pt>
                <c:pt idx="14">
                  <c:v>63.5</c:v>
                </c:pt>
                <c:pt idx="16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CD-EF49-AA8C-FBF9A2DD85C6}"/>
            </c:ext>
          </c:extLst>
        </c:ser>
        <c:ser>
          <c:idx val="2"/>
          <c:order val="3"/>
          <c:tx>
            <c:strRef>
              <c:f>'Inflation components'!$I$37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components'!$K$39:$K$55</c:f>
              <c:numCache>
                <c:formatCode>0.0</c:formatCode>
                <c:ptCount val="17"/>
                <c:pt idx="0">
                  <c:v>25.9</c:v>
                </c:pt>
                <c:pt idx="1">
                  <c:v>23.4</c:v>
                </c:pt>
                <c:pt idx="2">
                  <c:v>26.4</c:v>
                </c:pt>
                <c:pt idx="3">
                  <c:v>17.100000000000001</c:v>
                </c:pt>
                <c:pt idx="4">
                  <c:v>12.5</c:v>
                </c:pt>
                <c:pt idx="5">
                  <c:v>27.1</c:v>
                </c:pt>
                <c:pt idx="6">
                  <c:v>26.7</c:v>
                </c:pt>
                <c:pt idx="7">
                  <c:v>20.399999999999999</c:v>
                </c:pt>
                <c:pt idx="8">
                  <c:v>21.6</c:v>
                </c:pt>
                <c:pt idx="9">
                  <c:v>23.2</c:v>
                </c:pt>
                <c:pt idx="10">
                  <c:v>15.2</c:v>
                </c:pt>
                <c:pt idx="11">
                  <c:v>21.200000000000003</c:v>
                </c:pt>
                <c:pt idx="12">
                  <c:v>19</c:v>
                </c:pt>
                <c:pt idx="13">
                  <c:v>20.9</c:v>
                </c:pt>
                <c:pt idx="14">
                  <c:v>107.6</c:v>
                </c:pt>
                <c:pt idx="16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CD-EF49-AA8C-FBF9A2DD8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371279"/>
        <c:axId val="136792575"/>
      </c:barChart>
      <c:lineChart>
        <c:grouping val="standard"/>
        <c:varyColors val="0"/>
        <c:ser>
          <c:idx val="4"/>
          <c:order val="4"/>
          <c:tx>
            <c:strRef>
              <c:f>'Inflation components'!$O$37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4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'Inflation components'!$O$39:$O$55</c:f>
              <c:strCache>
                <c:ptCount val="17"/>
                <c:pt idx="0">
                  <c:v>BG</c:v>
                </c:pt>
                <c:pt idx="1">
                  <c:v>CZ</c:v>
                </c:pt>
                <c:pt idx="2">
                  <c:v>EE</c:v>
                </c:pt>
                <c:pt idx="3">
                  <c:v>HR</c:v>
                </c:pt>
                <c:pt idx="4">
                  <c:v>HU</c:v>
                </c:pt>
                <c:pt idx="5">
                  <c:v>LT</c:v>
                </c:pt>
                <c:pt idx="6">
                  <c:v>LV</c:v>
                </c:pt>
                <c:pt idx="7">
                  <c:v>MK</c:v>
                </c:pt>
                <c:pt idx="8">
                  <c:v>PL</c:v>
                </c:pt>
                <c:pt idx="9">
                  <c:v>RO</c:v>
                </c:pt>
                <c:pt idx="10">
                  <c:v>RS</c:v>
                </c:pt>
                <c:pt idx="11">
                  <c:v>RU</c:v>
                </c:pt>
                <c:pt idx="12">
                  <c:v>SI</c:v>
                </c:pt>
                <c:pt idx="13">
                  <c:v>SK</c:v>
                </c:pt>
                <c:pt idx="14">
                  <c:v>TR</c:v>
                </c:pt>
                <c:pt idx="16">
                  <c:v>DE</c:v>
                </c:pt>
              </c:strCache>
            </c:strRef>
          </c:cat>
          <c:val>
            <c:numRef>
              <c:f>'Inflation components'!$Q$39:$Q$55</c:f>
              <c:numCache>
                <c:formatCode>0.0</c:formatCode>
                <c:ptCount val="17"/>
                <c:pt idx="0">
                  <c:v>13.406634</c:v>
                </c:pt>
                <c:pt idx="1">
                  <c:v>15.249780899999999</c:v>
                </c:pt>
                <c:pt idx="2">
                  <c:v>20.145933400000001</c:v>
                </c:pt>
                <c:pt idx="3">
                  <c:v>10.722788299999999</c:v>
                </c:pt>
                <c:pt idx="4">
                  <c:v>10.844594600000001</c:v>
                </c:pt>
                <c:pt idx="5">
                  <c:v>18.4867326</c:v>
                </c:pt>
                <c:pt idx="6">
                  <c:v>16.7700189</c:v>
                </c:pt>
                <c:pt idx="7">
                  <c:v>11.9</c:v>
                </c:pt>
                <c:pt idx="8">
                  <c:v>12.764084499999999</c:v>
                </c:pt>
                <c:pt idx="9">
                  <c:v>12.427846799999999</c:v>
                </c:pt>
                <c:pt idx="10">
                  <c:v>10.409638599999999</c:v>
                </c:pt>
                <c:pt idx="11">
                  <c:v>17.106946700000002</c:v>
                </c:pt>
                <c:pt idx="12">
                  <c:v>8.7131869999999996</c:v>
                </c:pt>
                <c:pt idx="13">
                  <c:v>11.7710778</c:v>
                </c:pt>
                <c:pt idx="14">
                  <c:v>73.481683000000004</c:v>
                </c:pt>
                <c:pt idx="16">
                  <c:v>8.7396504000000004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CD-EF49-AA8C-FBF9A2DD8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371279"/>
        <c:axId val="136792575"/>
      </c:lineChart>
      <c:catAx>
        <c:axId val="12137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136792575"/>
        <c:crosses val="autoZero"/>
        <c:auto val="1"/>
        <c:lblAlgn val="ctr"/>
        <c:lblOffset val="100"/>
        <c:noMultiLvlLbl val="0"/>
      </c:catAx>
      <c:valAx>
        <c:axId val="136792575"/>
        <c:scaling>
          <c:orientation val="minMax"/>
          <c:max val="7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AT"/>
          </a:p>
        </c:txPr>
        <c:crossAx val="121371279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19757127939987"/>
          <c:y val="5.7646988995857122E-2"/>
          <c:w val="0.6407262854996757"/>
          <c:h val="0.25304027777777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A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4665181892366E-2"/>
          <c:y val="0.15700891348977417"/>
          <c:w val="0.84439603174603173"/>
          <c:h val="0.65669364246135986"/>
        </c:manualLayout>
      </c:layout>
      <c:lineChart>
        <c:grouping val="standard"/>
        <c:varyColors val="0"/>
        <c:ser>
          <c:idx val="0"/>
          <c:order val="0"/>
          <c:tx>
            <c:strRef>
              <c:f>'business confidence'!$C$1</c:f>
              <c:strCache>
                <c:ptCount val="1"/>
                <c:pt idx="0">
                  <c:v>CZ</c:v>
                </c:pt>
              </c:strCache>
            </c:strRef>
          </c:tx>
          <c:spPr>
            <a:ln w="12700">
              <a:solidFill>
                <a:srgbClr val="004872"/>
              </a:solidFill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confidence'!$C$2:$C$78</c:f>
              <c:numCache>
                <c:formatCode>General</c:formatCode>
                <c:ptCount val="29"/>
                <c:pt idx="0">
                  <c:v>98.53013</c:v>
                </c:pt>
                <c:pt idx="1">
                  <c:v>97.828159999999997</c:v>
                </c:pt>
                <c:pt idx="2">
                  <c:v>96.260750000000002</c:v>
                </c:pt>
                <c:pt idx="3">
                  <c:v>94.084050000000005</c:v>
                </c:pt>
                <c:pt idx="4">
                  <c:v>93.309010000000001</c:v>
                </c:pt>
                <c:pt idx="5">
                  <c:v>94.1785</c:v>
                </c:pt>
                <c:pt idx="6">
                  <c:v>96.560969999999998</c:v>
                </c:pt>
                <c:pt idx="7">
                  <c:v>98.373949999999994</c:v>
                </c:pt>
                <c:pt idx="8">
                  <c:v>99.254720000000006</c:v>
                </c:pt>
                <c:pt idx="9">
                  <c:v>99.432140000000004</c:v>
                </c:pt>
                <c:pt idx="10">
                  <c:v>99.19932</c:v>
                </c:pt>
                <c:pt idx="11">
                  <c:v>99.244320000000002</c:v>
                </c:pt>
                <c:pt idx="12">
                  <c:v>99.358680000000007</c:v>
                </c:pt>
                <c:pt idx="13">
                  <c:v>99.629530000000003</c:v>
                </c:pt>
                <c:pt idx="14">
                  <c:v>99.839209999999994</c:v>
                </c:pt>
                <c:pt idx="15">
                  <c:v>100.056</c:v>
                </c:pt>
                <c:pt idx="16">
                  <c:v>100.2697</c:v>
                </c:pt>
                <c:pt idx="17">
                  <c:v>100.26349999999999</c:v>
                </c:pt>
                <c:pt idx="18">
                  <c:v>99.642910000000001</c:v>
                </c:pt>
                <c:pt idx="19">
                  <c:v>98.902619999999999</c:v>
                </c:pt>
                <c:pt idx="20">
                  <c:v>98.257559999999998</c:v>
                </c:pt>
                <c:pt idx="21">
                  <c:v>98.206479999999999</c:v>
                </c:pt>
                <c:pt idx="22">
                  <c:v>98.807339999999996</c:v>
                </c:pt>
                <c:pt idx="23">
                  <c:v>99.507480000000001</c:v>
                </c:pt>
                <c:pt idx="24">
                  <c:v>100.02290000000001</c:v>
                </c:pt>
                <c:pt idx="25">
                  <c:v>100.124</c:v>
                </c:pt>
                <c:pt idx="26">
                  <c:v>99.871619999999993</c:v>
                </c:pt>
                <c:pt idx="27">
                  <c:v>100.02379999999999</c:v>
                </c:pt>
                <c:pt idx="28">
                  <c:v>100.56480000000001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1F-4A88-BF11-9D72D0AD52B1}"/>
            </c:ext>
          </c:extLst>
        </c:ser>
        <c:ser>
          <c:idx val="1"/>
          <c:order val="1"/>
          <c:tx>
            <c:strRef>
              <c:f>'business confidence'!$D$1</c:f>
              <c:strCache>
                <c:ptCount val="1"/>
                <c:pt idx="0">
                  <c:v>DE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confidence'!$D$2:$D$78</c:f>
              <c:numCache>
                <c:formatCode>General</c:formatCode>
                <c:ptCount val="29"/>
                <c:pt idx="0">
                  <c:v>99.386439999999993</c:v>
                </c:pt>
                <c:pt idx="1">
                  <c:v>99.142690000000002</c:v>
                </c:pt>
                <c:pt idx="2">
                  <c:v>98.4345</c:v>
                </c:pt>
                <c:pt idx="3">
                  <c:v>97.639380000000003</c:v>
                </c:pt>
                <c:pt idx="4">
                  <c:v>97.600319999999996</c:v>
                </c:pt>
                <c:pt idx="5">
                  <c:v>98.117099999999994</c:v>
                </c:pt>
                <c:pt idx="6">
                  <c:v>98.82638</c:v>
                </c:pt>
                <c:pt idx="7">
                  <c:v>99.465130000000002</c:v>
                </c:pt>
                <c:pt idx="8">
                  <c:v>99.929299999999998</c:v>
                </c:pt>
                <c:pt idx="9">
                  <c:v>100.2688</c:v>
                </c:pt>
                <c:pt idx="10">
                  <c:v>100.4918</c:v>
                </c:pt>
                <c:pt idx="11">
                  <c:v>100.7734</c:v>
                </c:pt>
                <c:pt idx="12">
                  <c:v>101.1841</c:v>
                </c:pt>
                <c:pt idx="13">
                  <c:v>101.7492</c:v>
                </c:pt>
                <c:pt idx="14">
                  <c:v>102.3312</c:v>
                </c:pt>
                <c:pt idx="15">
                  <c:v>102.7593</c:v>
                </c:pt>
                <c:pt idx="16">
                  <c:v>103.0638</c:v>
                </c:pt>
                <c:pt idx="17">
                  <c:v>103.3287</c:v>
                </c:pt>
                <c:pt idx="18">
                  <c:v>103.52119999999999</c:v>
                </c:pt>
                <c:pt idx="19">
                  <c:v>103.617</c:v>
                </c:pt>
                <c:pt idx="20">
                  <c:v>103.6146</c:v>
                </c:pt>
                <c:pt idx="21">
                  <c:v>103.5376</c:v>
                </c:pt>
                <c:pt idx="22">
                  <c:v>103.52209999999999</c:v>
                </c:pt>
                <c:pt idx="23">
                  <c:v>103.5889</c:v>
                </c:pt>
                <c:pt idx="24">
                  <c:v>103.574</c:v>
                </c:pt>
                <c:pt idx="25">
                  <c:v>103.41459999999999</c:v>
                </c:pt>
                <c:pt idx="26">
                  <c:v>103.11620000000001</c:v>
                </c:pt>
                <c:pt idx="27">
                  <c:v>102.8869</c:v>
                </c:pt>
                <c:pt idx="28">
                  <c:v>102.6926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1F-4A88-BF11-9D72D0AD52B1}"/>
            </c:ext>
          </c:extLst>
        </c:ser>
        <c:ser>
          <c:idx val="7"/>
          <c:order val="2"/>
          <c:tx>
            <c:strRef>
              <c:f>'business confidence'!$F$1</c:f>
              <c:strCache>
                <c:ptCount val="1"/>
                <c:pt idx="0">
                  <c:v>HU</c:v>
                </c:pt>
              </c:strCache>
            </c:strRef>
          </c:tx>
          <c:spPr>
            <a:ln w="12700">
              <a:solidFill>
                <a:srgbClr val="86868A"/>
              </a:solidFill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confidence'!$F$2:$F$78</c:f>
              <c:numCache>
                <c:formatCode>General</c:formatCode>
                <c:ptCount val="29"/>
                <c:pt idx="0">
                  <c:v>100.2822</c:v>
                </c:pt>
                <c:pt idx="1">
                  <c:v>99.453490000000002</c:v>
                </c:pt>
                <c:pt idx="2">
                  <c:v>97.778970000000001</c:v>
                </c:pt>
                <c:pt idx="3">
                  <c:v>95.489270000000005</c:v>
                </c:pt>
                <c:pt idx="4">
                  <c:v>94.764939999999996</c:v>
                </c:pt>
                <c:pt idx="5">
                  <c:v>95.489990000000006</c:v>
                </c:pt>
                <c:pt idx="6">
                  <c:v>96.311449999999994</c:v>
                </c:pt>
                <c:pt idx="7">
                  <c:v>96.763390000000001</c:v>
                </c:pt>
                <c:pt idx="8">
                  <c:v>97.211569999999995</c:v>
                </c:pt>
                <c:pt idx="9">
                  <c:v>97.755089999999996</c:v>
                </c:pt>
                <c:pt idx="10">
                  <c:v>98.137320000000003</c:v>
                </c:pt>
                <c:pt idx="11">
                  <c:v>98.710740000000001</c:v>
                </c:pt>
                <c:pt idx="12">
                  <c:v>99.049130000000005</c:v>
                </c:pt>
                <c:pt idx="13">
                  <c:v>99.097949999999997</c:v>
                </c:pt>
                <c:pt idx="14">
                  <c:v>99.338769999999997</c:v>
                </c:pt>
                <c:pt idx="15">
                  <c:v>99.902429999999995</c:v>
                </c:pt>
                <c:pt idx="16">
                  <c:v>100.7353</c:v>
                </c:pt>
                <c:pt idx="17">
                  <c:v>101.4903</c:v>
                </c:pt>
                <c:pt idx="18">
                  <c:v>102.08320000000001</c:v>
                </c:pt>
                <c:pt idx="19">
                  <c:v>102.2722</c:v>
                </c:pt>
                <c:pt idx="20">
                  <c:v>102.3579</c:v>
                </c:pt>
                <c:pt idx="21">
                  <c:v>102.8035</c:v>
                </c:pt>
                <c:pt idx="22">
                  <c:v>103.0947</c:v>
                </c:pt>
                <c:pt idx="23">
                  <c:v>102.9228</c:v>
                </c:pt>
                <c:pt idx="24">
                  <c:v>102.4915</c:v>
                </c:pt>
                <c:pt idx="25">
                  <c:v>101.684</c:v>
                </c:pt>
                <c:pt idx="26">
                  <c:v>100.9246</c:v>
                </c:pt>
                <c:pt idx="27">
                  <c:v>100.54989999999999</c:v>
                </c:pt>
                <c:pt idx="28">
                  <c:v>100.46680000000001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1F-4A88-BF11-9D72D0AD52B1}"/>
            </c:ext>
          </c:extLst>
        </c:ser>
        <c:ser>
          <c:idx val="4"/>
          <c:order val="3"/>
          <c:tx>
            <c:strRef>
              <c:f>'business confidence'!$H$1</c:f>
              <c:strCache>
                <c:ptCount val="1"/>
                <c:pt idx="0">
                  <c:v>PL</c:v>
                </c:pt>
              </c:strCache>
            </c:strRef>
          </c:tx>
          <c:spPr>
            <a:ln w="12700" cmpd="sng">
              <a:solidFill>
                <a:srgbClr val="004872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confidence'!$H$2:$H$78</c:f>
              <c:numCache>
                <c:formatCode>General</c:formatCode>
                <c:ptCount val="29"/>
                <c:pt idx="0">
                  <c:v>100.6163</c:v>
                </c:pt>
                <c:pt idx="1">
                  <c:v>99.717699999999994</c:v>
                </c:pt>
                <c:pt idx="2">
                  <c:v>97.826620000000005</c:v>
                </c:pt>
                <c:pt idx="3">
                  <c:v>95.436359999999993</c:v>
                </c:pt>
                <c:pt idx="4">
                  <c:v>94.873509999999996</c:v>
                </c:pt>
                <c:pt idx="5">
                  <c:v>95.839780000000005</c:v>
                </c:pt>
                <c:pt idx="6">
                  <c:v>97.196039999999996</c:v>
                </c:pt>
                <c:pt idx="7">
                  <c:v>98.199160000000006</c:v>
                </c:pt>
                <c:pt idx="8">
                  <c:v>98.678150000000002</c:v>
                </c:pt>
                <c:pt idx="9">
                  <c:v>98.797389999999993</c:v>
                </c:pt>
                <c:pt idx="10">
                  <c:v>98.745220000000003</c:v>
                </c:pt>
                <c:pt idx="11">
                  <c:v>98.997879999999995</c:v>
                </c:pt>
                <c:pt idx="12">
                  <c:v>99.341939999999994</c:v>
                </c:pt>
                <c:pt idx="13">
                  <c:v>99.627430000000004</c:v>
                </c:pt>
                <c:pt idx="14">
                  <c:v>99.902680000000004</c:v>
                </c:pt>
                <c:pt idx="15">
                  <c:v>100.1048</c:v>
                </c:pt>
                <c:pt idx="16">
                  <c:v>100.2396</c:v>
                </c:pt>
                <c:pt idx="17">
                  <c:v>100.2989</c:v>
                </c:pt>
                <c:pt idx="18">
                  <c:v>100.2696</c:v>
                </c:pt>
                <c:pt idx="19">
                  <c:v>100.2182</c:v>
                </c:pt>
                <c:pt idx="20">
                  <c:v>100.2479</c:v>
                </c:pt>
                <c:pt idx="21">
                  <c:v>100.3588</c:v>
                </c:pt>
                <c:pt idx="22">
                  <c:v>100.4419</c:v>
                </c:pt>
                <c:pt idx="23">
                  <c:v>100.4318</c:v>
                </c:pt>
                <c:pt idx="24">
                  <c:v>100.1992</c:v>
                </c:pt>
                <c:pt idx="25">
                  <c:v>99.920730000000006</c:v>
                </c:pt>
                <c:pt idx="26">
                  <c:v>99.640950000000004</c:v>
                </c:pt>
                <c:pt idx="27">
                  <c:v>99.502679999999998</c:v>
                </c:pt>
                <c:pt idx="28">
                  <c:v>99.404430000000005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1F-4A88-BF11-9D72D0AD52B1}"/>
            </c:ext>
          </c:extLst>
        </c:ser>
        <c:ser>
          <c:idx val="6"/>
          <c:order val="4"/>
          <c:tx>
            <c:strRef>
              <c:f>'business confidence'!$I$1</c:f>
              <c:strCache>
                <c:ptCount val="1"/>
                <c:pt idx="0">
                  <c:v>SI</c:v>
                </c:pt>
              </c:strCache>
            </c:strRef>
          </c:tx>
          <c:spPr>
            <a:ln w="12700">
              <a:solidFill>
                <a:srgbClr val="D48600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confidence'!$I$2:$I$78</c:f>
              <c:numCache>
                <c:formatCode>General</c:formatCode>
                <c:ptCount val="29"/>
                <c:pt idx="0">
                  <c:v>99.865070000000003</c:v>
                </c:pt>
                <c:pt idx="1">
                  <c:v>98.857089999999999</c:v>
                </c:pt>
                <c:pt idx="2">
                  <c:v>96.431340000000006</c:v>
                </c:pt>
                <c:pt idx="3">
                  <c:v>93.643690000000007</c:v>
                </c:pt>
                <c:pt idx="4">
                  <c:v>93.338759999999994</c:v>
                </c:pt>
                <c:pt idx="5">
                  <c:v>94.750200000000007</c:v>
                </c:pt>
                <c:pt idx="6">
                  <c:v>96.885990000000007</c:v>
                </c:pt>
                <c:pt idx="7">
                  <c:v>98.927419999999998</c:v>
                </c:pt>
                <c:pt idx="8">
                  <c:v>100.1199</c:v>
                </c:pt>
                <c:pt idx="9">
                  <c:v>100.48779999999999</c:v>
                </c:pt>
                <c:pt idx="10">
                  <c:v>100.50620000000001</c:v>
                </c:pt>
                <c:pt idx="11">
                  <c:v>100.76049999999999</c:v>
                </c:pt>
                <c:pt idx="12">
                  <c:v>101.3066</c:v>
                </c:pt>
                <c:pt idx="13">
                  <c:v>101.87520000000001</c:v>
                </c:pt>
                <c:pt idx="14">
                  <c:v>102.51560000000001</c:v>
                </c:pt>
                <c:pt idx="15">
                  <c:v>102.8914</c:v>
                </c:pt>
                <c:pt idx="16">
                  <c:v>103.18040000000001</c:v>
                </c:pt>
                <c:pt idx="17">
                  <c:v>103.2397</c:v>
                </c:pt>
                <c:pt idx="18">
                  <c:v>103.0459</c:v>
                </c:pt>
                <c:pt idx="19">
                  <c:v>102.68989999999999</c:v>
                </c:pt>
                <c:pt idx="20">
                  <c:v>102.1927</c:v>
                </c:pt>
                <c:pt idx="21">
                  <c:v>101.8883</c:v>
                </c:pt>
                <c:pt idx="22">
                  <c:v>102.10980000000001</c:v>
                </c:pt>
                <c:pt idx="23">
                  <c:v>102.44070000000001</c:v>
                </c:pt>
                <c:pt idx="24">
                  <c:v>102.5467</c:v>
                </c:pt>
                <c:pt idx="25">
                  <c:v>102.35850000000001</c:v>
                </c:pt>
                <c:pt idx="26">
                  <c:v>101.85769999999999</c:v>
                </c:pt>
                <c:pt idx="27">
                  <c:v>101.4268</c:v>
                </c:pt>
                <c:pt idx="28">
                  <c:v>100.9456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1F-4A88-BF11-9D72D0AD52B1}"/>
            </c:ext>
          </c:extLst>
        </c:ser>
        <c:ser>
          <c:idx val="5"/>
          <c:order val="5"/>
          <c:tx>
            <c:strRef>
              <c:f>'business confidence'!$J$1</c:f>
              <c:strCache>
                <c:ptCount val="1"/>
                <c:pt idx="0">
                  <c:v>SK</c:v>
                </c:pt>
              </c:strCache>
            </c:strRef>
          </c:tx>
          <c:spPr>
            <a:ln w="12700">
              <a:solidFill>
                <a:srgbClr val="86868A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confidence'!$J$2:$J$78</c:f>
              <c:numCache>
                <c:formatCode>General</c:formatCode>
                <c:ptCount val="29"/>
                <c:pt idx="0">
                  <c:v>99.729100000000003</c:v>
                </c:pt>
                <c:pt idx="1">
                  <c:v>98.611850000000004</c:v>
                </c:pt>
                <c:pt idx="2">
                  <c:v>95.506399999999999</c:v>
                </c:pt>
                <c:pt idx="3">
                  <c:v>91.491590000000002</c:v>
                </c:pt>
                <c:pt idx="4">
                  <c:v>91.507639999999995</c:v>
                </c:pt>
                <c:pt idx="5">
                  <c:v>94.105509999999995</c:v>
                </c:pt>
                <c:pt idx="6">
                  <c:v>96.862620000000007</c:v>
                </c:pt>
                <c:pt idx="7">
                  <c:v>98.81644</c:v>
                </c:pt>
                <c:pt idx="8">
                  <c:v>99.737129999999993</c:v>
                </c:pt>
                <c:pt idx="9">
                  <c:v>100.718</c:v>
                </c:pt>
                <c:pt idx="10">
                  <c:v>100.93940000000001</c:v>
                </c:pt>
                <c:pt idx="11">
                  <c:v>100.3753</c:v>
                </c:pt>
                <c:pt idx="12">
                  <c:v>99.600719999999995</c:v>
                </c:pt>
                <c:pt idx="13">
                  <c:v>99.212549999999993</c:v>
                </c:pt>
                <c:pt idx="14">
                  <c:v>99.088530000000006</c:v>
                </c:pt>
                <c:pt idx="15">
                  <c:v>99.061570000000003</c:v>
                </c:pt>
                <c:pt idx="16">
                  <c:v>99.043660000000003</c:v>
                </c:pt>
                <c:pt idx="17">
                  <c:v>99.596040000000002</c:v>
                </c:pt>
                <c:pt idx="18">
                  <c:v>99.6601</c:v>
                </c:pt>
                <c:pt idx="19">
                  <c:v>99.521249999999995</c:v>
                </c:pt>
                <c:pt idx="20">
                  <c:v>99.372730000000004</c:v>
                </c:pt>
                <c:pt idx="21">
                  <c:v>99.082700000000003</c:v>
                </c:pt>
                <c:pt idx="22">
                  <c:v>99.143360000000001</c:v>
                </c:pt>
                <c:pt idx="23">
                  <c:v>99.045439999999999</c:v>
                </c:pt>
                <c:pt idx="24">
                  <c:v>98.847189999999998</c:v>
                </c:pt>
                <c:pt idx="25">
                  <c:v>98.843379999999996</c:v>
                </c:pt>
                <c:pt idx="26">
                  <c:v>99.249009999999998</c:v>
                </c:pt>
                <c:pt idx="27">
                  <c:v>99.459819999999993</c:v>
                </c:pt>
                <c:pt idx="28">
                  <c:v>100.1052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61F-4A88-BF11-9D72D0AD5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04672"/>
        <c:axId val="303010560"/>
      </c:lineChart>
      <c:dateAx>
        <c:axId val="3030046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303010560"/>
        <c:crosses val="autoZero"/>
        <c:auto val="1"/>
        <c:lblOffset val="100"/>
        <c:baseTimeUnit val="months"/>
        <c:majorUnit val="4"/>
        <c:majorTimeUnit val="months"/>
      </c:dateAx>
      <c:valAx>
        <c:axId val="303010560"/>
        <c:scaling>
          <c:orientation val="minMax"/>
          <c:max val="105"/>
          <c:min val="9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30300467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751968503937008"/>
          <c:y val="2.7889685984029684E-3"/>
          <c:w val="0.83838225488950979"/>
          <c:h val="0.172764351880150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4665181892366E-2"/>
          <c:y val="0.15700891348977417"/>
          <c:w val="0.84439603174603173"/>
          <c:h val="0.65669364246135986"/>
        </c:manualLayout>
      </c:layout>
      <c:lineChart>
        <c:grouping val="standard"/>
        <c:varyColors val="0"/>
        <c:ser>
          <c:idx val="0"/>
          <c:order val="0"/>
          <c:tx>
            <c:strRef>
              <c:f>'business confidence'!$D$1</c:f>
              <c:strCache>
                <c:ptCount val="1"/>
                <c:pt idx="0">
                  <c:v>DE</c:v>
                </c:pt>
              </c:strCache>
            </c:strRef>
          </c:tx>
          <c:spPr>
            <a:ln w="12700">
              <a:solidFill>
                <a:srgbClr val="D48600"/>
              </a:solidFill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confidence'!$D$2:$D$78</c:f>
              <c:numCache>
                <c:formatCode>General</c:formatCode>
                <c:ptCount val="29"/>
                <c:pt idx="0">
                  <c:v>99.386439999999993</c:v>
                </c:pt>
                <c:pt idx="1">
                  <c:v>99.142690000000002</c:v>
                </c:pt>
                <c:pt idx="2">
                  <c:v>98.4345</c:v>
                </c:pt>
                <c:pt idx="3">
                  <c:v>97.639380000000003</c:v>
                </c:pt>
                <c:pt idx="4">
                  <c:v>97.600319999999996</c:v>
                </c:pt>
                <c:pt idx="5">
                  <c:v>98.117099999999994</c:v>
                </c:pt>
                <c:pt idx="6">
                  <c:v>98.82638</c:v>
                </c:pt>
                <c:pt idx="7">
                  <c:v>99.465130000000002</c:v>
                </c:pt>
                <c:pt idx="8">
                  <c:v>99.929299999999998</c:v>
                </c:pt>
                <c:pt idx="9">
                  <c:v>100.2688</c:v>
                </c:pt>
                <c:pt idx="10">
                  <c:v>100.4918</c:v>
                </c:pt>
                <c:pt idx="11">
                  <c:v>100.7734</c:v>
                </c:pt>
                <c:pt idx="12">
                  <c:v>101.1841</c:v>
                </c:pt>
                <c:pt idx="13">
                  <c:v>101.7492</c:v>
                </c:pt>
                <c:pt idx="14">
                  <c:v>102.3312</c:v>
                </c:pt>
                <c:pt idx="15">
                  <c:v>102.7593</c:v>
                </c:pt>
                <c:pt idx="16">
                  <c:v>103.0638</c:v>
                </c:pt>
                <c:pt idx="17">
                  <c:v>103.3287</c:v>
                </c:pt>
                <c:pt idx="18">
                  <c:v>103.52119999999999</c:v>
                </c:pt>
                <c:pt idx="19">
                  <c:v>103.617</c:v>
                </c:pt>
                <c:pt idx="20">
                  <c:v>103.6146</c:v>
                </c:pt>
                <c:pt idx="21">
                  <c:v>103.5376</c:v>
                </c:pt>
                <c:pt idx="22">
                  <c:v>103.52209999999999</c:v>
                </c:pt>
                <c:pt idx="23">
                  <c:v>103.5889</c:v>
                </c:pt>
                <c:pt idx="24">
                  <c:v>103.574</c:v>
                </c:pt>
                <c:pt idx="25">
                  <c:v>103.41459999999999</c:v>
                </c:pt>
                <c:pt idx="26">
                  <c:v>103.11620000000001</c:v>
                </c:pt>
                <c:pt idx="27">
                  <c:v>102.8869</c:v>
                </c:pt>
                <c:pt idx="28">
                  <c:v>102.6926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BE-42AE-B40C-DF235A96AEFD}"/>
            </c:ext>
          </c:extLst>
        </c:ser>
        <c:ser>
          <c:idx val="1"/>
          <c:order val="1"/>
          <c:tx>
            <c:strRef>
              <c:f>'business confidence'!$E$1</c:f>
              <c:strCache>
                <c:ptCount val="1"/>
                <c:pt idx="0">
                  <c:v>EE</c:v>
                </c:pt>
              </c:strCache>
            </c:strRef>
          </c:tx>
          <c:spPr>
            <a:ln w="12700">
              <a:solidFill>
                <a:srgbClr val="004872"/>
              </a:solidFill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confidence'!$E$2:$E$78</c:f>
              <c:numCache>
                <c:formatCode>General</c:formatCode>
                <c:ptCount val="29"/>
                <c:pt idx="0">
                  <c:v>96.56429</c:v>
                </c:pt>
                <c:pt idx="1">
                  <c:v>96.505430000000004</c:v>
                </c:pt>
                <c:pt idx="2">
                  <c:v>94.512690000000006</c:v>
                </c:pt>
                <c:pt idx="3">
                  <c:v>90.849980000000002</c:v>
                </c:pt>
                <c:pt idx="4">
                  <c:v>89.479699999999994</c:v>
                </c:pt>
                <c:pt idx="5">
                  <c:v>90.596620000000001</c:v>
                </c:pt>
                <c:pt idx="6">
                  <c:v>92.861850000000004</c:v>
                </c:pt>
                <c:pt idx="7">
                  <c:v>95.010040000000004</c:v>
                </c:pt>
                <c:pt idx="8">
                  <c:v>96.540729999999996</c:v>
                </c:pt>
                <c:pt idx="9">
                  <c:v>97.762690000000006</c:v>
                </c:pt>
                <c:pt idx="10">
                  <c:v>98.828019999999995</c:v>
                </c:pt>
                <c:pt idx="11">
                  <c:v>99.87218</c:v>
                </c:pt>
                <c:pt idx="12">
                  <c:v>100.7128</c:v>
                </c:pt>
                <c:pt idx="13">
                  <c:v>101.3999</c:v>
                </c:pt>
                <c:pt idx="14">
                  <c:v>102.2393</c:v>
                </c:pt>
                <c:pt idx="15">
                  <c:v>103.3047</c:v>
                </c:pt>
                <c:pt idx="16">
                  <c:v>104.3623</c:v>
                </c:pt>
                <c:pt idx="17">
                  <c:v>105.00109999999999</c:v>
                </c:pt>
                <c:pt idx="18">
                  <c:v>105.2037</c:v>
                </c:pt>
                <c:pt idx="19">
                  <c:v>105.1388</c:v>
                </c:pt>
                <c:pt idx="20">
                  <c:v>105.2578</c:v>
                </c:pt>
                <c:pt idx="21">
                  <c:v>105.3963</c:v>
                </c:pt>
                <c:pt idx="22">
                  <c:v>105.4525</c:v>
                </c:pt>
                <c:pt idx="23">
                  <c:v>105.21510000000001</c:v>
                </c:pt>
                <c:pt idx="24">
                  <c:v>104.7728</c:v>
                </c:pt>
                <c:pt idx="25">
                  <c:v>104.2861</c:v>
                </c:pt>
                <c:pt idx="26">
                  <c:v>103.8981</c:v>
                </c:pt>
                <c:pt idx="27">
                  <c:v>103.6568</c:v>
                </c:pt>
                <c:pt idx="28">
                  <c:v>103.43770000000001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BE-42AE-B40C-DF235A96AEFD}"/>
            </c:ext>
          </c:extLst>
        </c:ser>
        <c:ser>
          <c:idx val="7"/>
          <c:order val="2"/>
          <c:tx>
            <c:strRef>
              <c:f>'business confidence'!$G$1</c:f>
              <c:strCache>
                <c:ptCount val="1"/>
                <c:pt idx="0">
                  <c:v>LV</c:v>
                </c:pt>
              </c:strCache>
            </c:strRef>
          </c:tx>
          <c:spPr>
            <a:ln w="12700">
              <a:solidFill>
                <a:srgbClr val="86868A"/>
              </a:solidFill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confidence'!$G$2:$G$78</c:f>
              <c:numCache>
                <c:formatCode>General</c:formatCode>
                <c:ptCount val="29"/>
                <c:pt idx="0">
                  <c:v>102.621</c:v>
                </c:pt>
                <c:pt idx="1">
                  <c:v>101.9057</c:v>
                </c:pt>
                <c:pt idx="2">
                  <c:v>99.785349999999994</c:v>
                </c:pt>
                <c:pt idx="3">
                  <c:v>97.058689999999999</c:v>
                </c:pt>
                <c:pt idx="4">
                  <c:v>96.529210000000006</c:v>
                </c:pt>
                <c:pt idx="5">
                  <c:v>97.630740000000003</c:v>
                </c:pt>
                <c:pt idx="6">
                  <c:v>99.299869999999999</c:v>
                </c:pt>
                <c:pt idx="7">
                  <c:v>100.58199999999999</c:v>
                </c:pt>
                <c:pt idx="8">
                  <c:v>101.3845</c:v>
                </c:pt>
                <c:pt idx="9">
                  <c:v>101.43300000000001</c:v>
                </c:pt>
                <c:pt idx="10">
                  <c:v>101.2162</c:v>
                </c:pt>
                <c:pt idx="11">
                  <c:v>100.86499999999999</c:v>
                </c:pt>
                <c:pt idx="12">
                  <c:v>100.52800000000001</c:v>
                </c:pt>
                <c:pt idx="13">
                  <c:v>100.5643</c:v>
                </c:pt>
                <c:pt idx="14">
                  <c:v>101.2448</c:v>
                </c:pt>
                <c:pt idx="15">
                  <c:v>102.2791</c:v>
                </c:pt>
                <c:pt idx="16">
                  <c:v>103.1279</c:v>
                </c:pt>
                <c:pt idx="17">
                  <c:v>103.5966</c:v>
                </c:pt>
                <c:pt idx="18">
                  <c:v>103.54300000000001</c:v>
                </c:pt>
                <c:pt idx="19">
                  <c:v>103.2022</c:v>
                </c:pt>
                <c:pt idx="20">
                  <c:v>102.9228</c:v>
                </c:pt>
                <c:pt idx="21">
                  <c:v>102.6341</c:v>
                </c:pt>
                <c:pt idx="22">
                  <c:v>102.3638</c:v>
                </c:pt>
                <c:pt idx="23">
                  <c:v>102.3279</c:v>
                </c:pt>
                <c:pt idx="24">
                  <c:v>102.44670000000001</c:v>
                </c:pt>
                <c:pt idx="25">
                  <c:v>102.5398</c:v>
                </c:pt>
                <c:pt idx="26">
                  <c:v>102.16679999999999</c:v>
                </c:pt>
                <c:pt idx="27">
                  <c:v>101.7264</c:v>
                </c:pt>
                <c:pt idx="28">
                  <c:v>101.4387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BE-42AE-B40C-DF235A96AEFD}"/>
            </c:ext>
          </c:extLst>
        </c:ser>
        <c:ser>
          <c:idx val="4"/>
          <c:order val="3"/>
          <c:tx>
            <c:strRef>
              <c:f>'business confidence'!$K$1</c:f>
              <c:strCache>
                <c:ptCount val="1"/>
                <c:pt idx="0">
                  <c:v>TR</c:v>
                </c:pt>
              </c:strCache>
            </c:strRef>
          </c:tx>
          <c:spPr>
            <a:ln w="12700" cmpd="sng">
              <a:solidFill>
                <a:srgbClr val="004872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confidence'!$K$2:$K$78</c:f>
              <c:numCache>
                <c:formatCode>General</c:formatCode>
                <c:ptCount val="29"/>
                <c:pt idx="0">
                  <c:v>99.127369999999999</c:v>
                </c:pt>
                <c:pt idx="1">
                  <c:v>97.17953</c:v>
                </c:pt>
                <c:pt idx="2">
                  <c:v>93.277739999999994</c:v>
                </c:pt>
                <c:pt idx="3">
                  <c:v>89.156540000000007</c:v>
                </c:pt>
                <c:pt idx="4">
                  <c:v>89.790589999999995</c:v>
                </c:pt>
                <c:pt idx="5">
                  <c:v>93.732860000000002</c:v>
                </c:pt>
                <c:pt idx="6">
                  <c:v>97.514399999999995</c:v>
                </c:pt>
                <c:pt idx="7">
                  <c:v>100.00709999999999</c:v>
                </c:pt>
                <c:pt idx="8">
                  <c:v>101.02719999999999</c:v>
                </c:pt>
                <c:pt idx="9">
                  <c:v>101.39879999999999</c:v>
                </c:pt>
                <c:pt idx="10">
                  <c:v>101.2042</c:v>
                </c:pt>
                <c:pt idx="11">
                  <c:v>101.1978</c:v>
                </c:pt>
                <c:pt idx="12">
                  <c:v>101.0432</c:v>
                </c:pt>
                <c:pt idx="13">
                  <c:v>100.95350000000001</c:v>
                </c:pt>
                <c:pt idx="14">
                  <c:v>101.1181</c:v>
                </c:pt>
                <c:pt idx="15">
                  <c:v>101.24550000000001</c:v>
                </c:pt>
                <c:pt idx="16">
                  <c:v>101.5347</c:v>
                </c:pt>
                <c:pt idx="17">
                  <c:v>101.97450000000001</c:v>
                </c:pt>
                <c:pt idx="18">
                  <c:v>102.2122</c:v>
                </c:pt>
                <c:pt idx="19">
                  <c:v>102.4616</c:v>
                </c:pt>
                <c:pt idx="20">
                  <c:v>102.61150000000001</c:v>
                </c:pt>
                <c:pt idx="21">
                  <c:v>102.2859</c:v>
                </c:pt>
                <c:pt idx="22">
                  <c:v>102.2762</c:v>
                </c:pt>
                <c:pt idx="23">
                  <c:v>102.20569999999999</c:v>
                </c:pt>
                <c:pt idx="24">
                  <c:v>101.86020000000001</c:v>
                </c:pt>
                <c:pt idx="25">
                  <c:v>101.29900000000001</c:v>
                </c:pt>
                <c:pt idx="26">
                  <c:v>100.7184</c:v>
                </c:pt>
                <c:pt idx="27">
                  <c:v>100.3266</c:v>
                </c:pt>
                <c:pt idx="28">
                  <c:v>100.1189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BE-42AE-B40C-DF235A96AEFD}"/>
            </c:ext>
          </c:extLst>
        </c:ser>
        <c:ser>
          <c:idx val="6"/>
          <c:order val="4"/>
          <c:tx>
            <c:strRef>
              <c:f>'business confidence'!$L$1</c:f>
              <c:strCache>
                <c:ptCount val="1"/>
                <c:pt idx="0">
                  <c:v>RU</c:v>
                </c:pt>
              </c:strCache>
            </c:strRef>
          </c:tx>
          <c:spPr>
            <a:ln w="12700">
              <a:solidFill>
                <a:srgbClr val="D48600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confidence'!$L$2:$L$78</c:f>
              <c:numCache>
                <c:formatCode>General</c:formatCode>
                <c:ptCount val="29"/>
                <c:pt idx="0">
                  <c:v>100.04300000000001</c:v>
                </c:pt>
                <c:pt idx="1">
                  <c:v>99.474440000000001</c:v>
                </c:pt>
                <c:pt idx="2">
                  <c:v>98.699770000000001</c:v>
                </c:pt>
                <c:pt idx="3">
                  <c:v>98.128780000000006</c:v>
                </c:pt>
                <c:pt idx="4">
                  <c:v>98.677440000000004</c:v>
                </c:pt>
                <c:pt idx="5">
                  <c:v>99.613950000000003</c:v>
                </c:pt>
                <c:pt idx="6">
                  <c:v>100.50539999999999</c:v>
                </c:pt>
                <c:pt idx="7">
                  <c:v>101.1159</c:v>
                </c:pt>
                <c:pt idx="8">
                  <c:v>101.4132</c:v>
                </c:pt>
                <c:pt idx="9">
                  <c:v>101.7102</c:v>
                </c:pt>
                <c:pt idx="10">
                  <c:v>102.03279999999999</c:v>
                </c:pt>
                <c:pt idx="11">
                  <c:v>102.07859999999999</c:v>
                </c:pt>
                <c:pt idx="12">
                  <c:v>102.2527</c:v>
                </c:pt>
                <c:pt idx="13">
                  <c:v>102.5147</c:v>
                </c:pt>
                <c:pt idx="14">
                  <c:v>102.7166</c:v>
                </c:pt>
                <c:pt idx="15">
                  <c:v>102.9686</c:v>
                </c:pt>
                <c:pt idx="16">
                  <c:v>103.42270000000001</c:v>
                </c:pt>
                <c:pt idx="17">
                  <c:v>103.8481</c:v>
                </c:pt>
                <c:pt idx="18">
                  <c:v>104.0959</c:v>
                </c:pt>
                <c:pt idx="19">
                  <c:v>104.3184</c:v>
                </c:pt>
                <c:pt idx="20">
                  <c:v>104.3797</c:v>
                </c:pt>
                <c:pt idx="21">
                  <c:v>104.392</c:v>
                </c:pt>
                <c:pt idx="22">
                  <c:v>104.18129999999999</c:v>
                </c:pt>
                <c:pt idx="23">
                  <c:v>104.06019999999999</c:v>
                </c:pt>
                <c:pt idx="24">
                  <c:v>104.1003</c:v>
                </c:pt>
                <c:pt idx="25">
                  <c:v>97.63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BE-42AE-B40C-DF235A96AEFD}"/>
            </c:ext>
          </c:extLst>
        </c:ser>
        <c:ser>
          <c:idx val="5"/>
          <c:order val="5"/>
          <c:tx>
            <c:strRef>
              <c:f>'business confidence'!$M$1</c:f>
              <c:strCache>
                <c:ptCount val="1"/>
                <c:pt idx="0">
                  <c:v>LT</c:v>
                </c:pt>
              </c:strCache>
            </c:strRef>
          </c:tx>
          <c:spPr>
            <a:ln w="12700">
              <a:solidFill>
                <a:srgbClr val="86868A"/>
              </a:solidFill>
              <a:prstDash val="sysDash"/>
            </a:ln>
          </c:spPr>
          <c:marker>
            <c:symbol val="none"/>
          </c:marker>
          <c:cat>
            <c:numRef>
              <c:f>'business confidence'!$B$2:$B$78</c:f>
              <c:numCache>
                <c:formatCode>mmm\-yy</c:formatCode>
                <c:ptCount val="2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</c:numCache>
            </c:numRef>
          </c:cat>
          <c:val>
            <c:numRef>
              <c:f>'business confidence'!$M$2:$M$78</c:f>
              <c:numCache>
                <c:formatCode>General</c:formatCode>
                <c:ptCount val="29"/>
                <c:pt idx="0">
                  <c:v>102.55759999999999</c:v>
                </c:pt>
                <c:pt idx="1">
                  <c:v>101.8321</c:v>
                </c:pt>
                <c:pt idx="2">
                  <c:v>99.923140000000004</c:v>
                </c:pt>
                <c:pt idx="3">
                  <c:v>97.699160000000006</c:v>
                </c:pt>
                <c:pt idx="4">
                  <c:v>97.391379999999998</c:v>
                </c:pt>
                <c:pt idx="5">
                  <c:v>98.276629999999997</c:v>
                </c:pt>
                <c:pt idx="6">
                  <c:v>99.363749999999996</c:v>
                </c:pt>
                <c:pt idx="7">
                  <c:v>100.18729999999999</c:v>
                </c:pt>
                <c:pt idx="8">
                  <c:v>100.83969999999999</c:v>
                </c:pt>
                <c:pt idx="9">
                  <c:v>101.3231</c:v>
                </c:pt>
                <c:pt idx="10">
                  <c:v>101.4906</c:v>
                </c:pt>
                <c:pt idx="11">
                  <c:v>101.7533</c:v>
                </c:pt>
                <c:pt idx="12">
                  <c:v>102.17749999999999</c:v>
                </c:pt>
                <c:pt idx="13">
                  <c:v>102.53700000000001</c:v>
                </c:pt>
                <c:pt idx="14">
                  <c:v>103.0783</c:v>
                </c:pt>
                <c:pt idx="15">
                  <c:v>103.70610000000001</c:v>
                </c:pt>
                <c:pt idx="16">
                  <c:v>104.1769</c:v>
                </c:pt>
                <c:pt idx="17">
                  <c:v>104.17059999999999</c:v>
                </c:pt>
                <c:pt idx="18">
                  <c:v>104.044</c:v>
                </c:pt>
                <c:pt idx="19">
                  <c:v>104.1024</c:v>
                </c:pt>
                <c:pt idx="20">
                  <c:v>103.9919</c:v>
                </c:pt>
                <c:pt idx="21">
                  <c:v>104.145</c:v>
                </c:pt>
                <c:pt idx="22">
                  <c:v>104.492</c:v>
                </c:pt>
                <c:pt idx="23">
                  <c:v>104.6576</c:v>
                </c:pt>
                <c:pt idx="24">
                  <c:v>104.4183</c:v>
                </c:pt>
                <c:pt idx="25">
                  <c:v>103.852</c:v>
                </c:pt>
                <c:pt idx="26">
                  <c:v>103.2272</c:v>
                </c:pt>
                <c:pt idx="27">
                  <c:v>103.1148</c:v>
                </c:pt>
                <c:pt idx="28">
                  <c:v>103.26349999999999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BE-42AE-B40C-DF235A96A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04672"/>
        <c:axId val="303010560"/>
      </c:lineChart>
      <c:dateAx>
        <c:axId val="3030046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303010560"/>
        <c:crosses val="autoZero"/>
        <c:auto val="1"/>
        <c:lblOffset val="100"/>
        <c:baseTimeUnit val="months"/>
        <c:majorUnit val="4"/>
        <c:majorTimeUnit val="months"/>
      </c:dateAx>
      <c:valAx>
        <c:axId val="303010560"/>
        <c:scaling>
          <c:orientation val="minMax"/>
          <c:min val="8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30300467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751968503937008"/>
          <c:y val="2.7889685984029684E-3"/>
          <c:w val="0.83838225488950979"/>
          <c:h val="0.172764351880150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4665181892366E-2"/>
          <c:y val="0.15700891348977417"/>
          <c:w val="0.84439603174603173"/>
          <c:h val="0.65669364246135986"/>
        </c:manualLayout>
      </c:layout>
      <c:lineChart>
        <c:grouping val="standard"/>
        <c:varyColors val="0"/>
        <c:ser>
          <c:idx val="0"/>
          <c:order val="0"/>
          <c:tx>
            <c:strRef>
              <c:f>'Consumer confidence'!$B$1</c:f>
              <c:strCache>
                <c:ptCount val="1"/>
                <c:pt idx="0">
                  <c:v>CZ</c:v>
                </c:pt>
              </c:strCache>
            </c:strRef>
          </c:tx>
          <c:spPr>
            <a:ln w="12700">
              <a:solidFill>
                <a:srgbClr val="004872"/>
              </a:solidFill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confidence'!$B$2:$B$77</c:f>
              <c:numCache>
                <c:formatCode>General</c:formatCode>
                <c:ptCount val="28"/>
                <c:pt idx="0">
                  <c:v>102.97329999999999</c:v>
                </c:pt>
                <c:pt idx="1">
                  <c:v>102.29949999999999</c:v>
                </c:pt>
                <c:pt idx="2">
                  <c:v>101.2411</c:v>
                </c:pt>
                <c:pt idx="3">
                  <c:v>100.0731</c:v>
                </c:pt>
                <c:pt idx="4">
                  <c:v>100.0424</c:v>
                </c:pt>
                <c:pt idx="5">
                  <c:v>100.3519</c:v>
                </c:pt>
                <c:pt idx="6">
                  <c:v>100.5181</c:v>
                </c:pt>
                <c:pt idx="7">
                  <c:v>100.35899999999999</c:v>
                </c:pt>
                <c:pt idx="8">
                  <c:v>99.976070000000007</c:v>
                </c:pt>
                <c:pt idx="9">
                  <c:v>99.294619999999995</c:v>
                </c:pt>
                <c:pt idx="10">
                  <c:v>99.065619999999996</c:v>
                </c:pt>
                <c:pt idx="11">
                  <c:v>99.393569999999997</c:v>
                </c:pt>
                <c:pt idx="12">
                  <c:v>99.470339999999993</c:v>
                </c:pt>
                <c:pt idx="13">
                  <c:v>99.425619999999995</c:v>
                </c:pt>
                <c:pt idx="14">
                  <c:v>99.656059999999997</c:v>
                </c:pt>
                <c:pt idx="15">
                  <c:v>100.4</c:v>
                </c:pt>
                <c:pt idx="16">
                  <c:v>101.1835</c:v>
                </c:pt>
                <c:pt idx="17">
                  <c:v>101.61490000000001</c:v>
                </c:pt>
                <c:pt idx="18">
                  <c:v>101.6126</c:v>
                </c:pt>
                <c:pt idx="19">
                  <c:v>101.495</c:v>
                </c:pt>
                <c:pt idx="20">
                  <c:v>101.0419</c:v>
                </c:pt>
                <c:pt idx="21">
                  <c:v>100.1071</c:v>
                </c:pt>
                <c:pt idx="22">
                  <c:v>99.046809999999994</c:v>
                </c:pt>
                <c:pt idx="23">
                  <c:v>98.689059999999998</c:v>
                </c:pt>
                <c:pt idx="24">
                  <c:v>98.49776</c:v>
                </c:pt>
                <c:pt idx="25">
                  <c:v>97.970179999999999</c:v>
                </c:pt>
                <c:pt idx="26">
                  <c:v>96.803399999999996</c:v>
                </c:pt>
                <c:pt idx="27">
                  <c:v>95.818020000000004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E9-4697-8331-2A4A50E7E672}"/>
            </c:ext>
          </c:extLst>
        </c:ser>
        <c:ser>
          <c:idx val="1"/>
          <c:order val="1"/>
          <c:tx>
            <c:strRef>
              <c:f>'Consumer confidence'!$C$1</c:f>
              <c:strCache>
                <c:ptCount val="1"/>
                <c:pt idx="0">
                  <c:v>DE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confidence'!$C$2:$C$77</c:f>
              <c:numCache>
                <c:formatCode>General</c:formatCode>
                <c:ptCount val="28"/>
                <c:pt idx="0">
                  <c:v>100.93819999999999</c:v>
                </c:pt>
                <c:pt idx="1">
                  <c:v>100.5266</c:v>
                </c:pt>
                <c:pt idx="2">
                  <c:v>99.66283</c:v>
                </c:pt>
                <c:pt idx="3">
                  <c:v>98.816670000000002</c:v>
                </c:pt>
                <c:pt idx="4">
                  <c:v>98.715190000000007</c:v>
                </c:pt>
                <c:pt idx="5">
                  <c:v>99.142589999999998</c:v>
                </c:pt>
                <c:pt idx="6">
                  <c:v>99.579080000000005</c:v>
                </c:pt>
                <c:pt idx="7">
                  <c:v>99.89</c:v>
                </c:pt>
                <c:pt idx="8">
                  <c:v>99.95</c:v>
                </c:pt>
                <c:pt idx="9">
                  <c:v>99.768559999999994</c:v>
                </c:pt>
                <c:pt idx="10">
                  <c:v>99.531970000000001</c:v>
                </c:pt>
                <c:pt idx="11">
                  <c:v>99.370990000000006</c:v>
                </c:pt>
                <c:pt idx="12">
                  <c:v>99.267290000000003</c:v>
                </c:pt>
                <c:pt idx="13">
                  <c:v>99.441630000000004</c:v>
                </c:pt>
                <c:pt idx="14">
                  <c:v>99.775450000000006</c:v>
                </c:pt>
                <c:pt idx="15">
                  <c:v>100.1326</c:v>
                </c:pt>
                <c:pt idx="16">
                  <c:v>100.7076</c:v>
                </c:pt>
                <c:pt idx="17">
                  <c:v>101.2139</c:v>
                </c:pt>
                <c:pt idx="18">
                  <c:v>101.3626</c:v>
                </c:pt>
                <c:pt idx="19">
                  <c:v>101.3489</c:v>
                </c:pt>
                <c:pt idx="20">
                  <c:v>101.3515</c:v>
                </c:pt>
                <c:pt idx="21">
                  <c:v>101.1537</c:v>
                </c:pt>
                <c:pt idx="22">
                  <c:v>100.8232</c:v>
                </c:pt>
                <c:pt idx="23">
                  <c:v>100.5376</c:v>
                </c:pt>
                <c:pt idx="24">
                  <c:v>100.3155</c:v>
                </c:pt>
                <c:pt idx="25">
                  <c:v>99.78537</c:v>
                </c:pt>
                <c:pt idx="26">
                  <c:v>98.800409999999999</c:v>
                </c:pt>
                <c:pt idx="27">
                  <c:v>97.761949999999999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E9-4697-8331-2A4A50E7E672}"/>
            </c:ext>
          </c:extLst>
        </c:ser>
        <c:ser>
          <c:idx val="7"/>
          <c:order val="2"/>
          <c:tx>
            <c:strRef>
              <c:f>'Consumer confidence'!$E$1</c:f>
              <c:strCache>
                <c:ptCount val="1"/>
                <c:pt idx="0">
                  <c:v>HU</c:v>
                </c:pt>
              </c:strCache>
            </c:strRef>
          </c:tx>
          <c:spPr>
            <a:ln w="12700">
              <a:solidFill>
                <a:srgbClr val="86868A"/>
              </a:solidFill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confidence'!$E$2:$E$77</c:f>
              <c:numCache>
                <c:formatCode>General</c:formatCode>
                <c:ptCount val="28"/>
                <c:pt idx="0">
                  <c:v>102.4546</c:v>
                </c:pt>
                <c:pt idx="1">
                  <c:v>102.0051</c:v>
                </c:pt>
                <c:pt idx="2">
                  <c:v>101.1073</c:v>
                </c:pt>
                <c:pt idx="3">
                  <c:v>99.832040000000006</c:v>
                </c:pt>
                <c:pt idx="4">
                  <c:v>99.395579999999995</c:v>
                </c:pt>
                <c:pt idx="5">
                  <c:v>99.564639999999997</c:v>
                </c:pt>
                <c:pt idx="6">
                  <c:v>99.995540000000005</c:v>
                </c:pt>
                <c:pt idx="7">
                  <c:v>100.36199999999999</c:v>
                </c:pt>
                <c:pt idx="8">
                  <c:v>100.4926</c:v>
                </c:pt>
                <c:pt idx="9">
                  <c:v>100.4254</c:v>
                </c:pt>
                <c:pt idx="10">
                  <c:v>100.363</c:v>
                </c:pt>
                <c:pt idx="11">
                  <c:v>100.3077</c:v>
                </c:pt>
                <c:pt idx="12">
                  <c:v>100.2967</c:v>
                </c:pt>
                <c:pt idx="13">
                  <c:v>100.3338</c:v>
                </c:pt>
                <c:pt idx="14">
                  <c:v>100.4624</c:v>
                </c:pt>
                <c:pt idx="15">
                  <c:v>100.61660000000001</c:v>
                </c:pt>
                <c:pt idx="16">
                  <c:v>100.9383</c:v>
                </c:pt>
                <c:pt idx="17">
                  <c:v>101.3013</c:v>
                </c:pt>
                <c:pt idx="18">
                  <c:v>101.3479</c:v>
                </c:pt>
                <c:pt idx="19">
                  <c:v>101.21420000000001</c:v>
                </c:pt>
                <c:pt idx="20">
                  <c:v>101.125</c:v>
                </c:pt>
                <c:pt idx="21">
                  <c:v>101.1563</c:v>
                </c:pt>
                <c:pt idx="22">
                  <c:v>101.127</c:v>
                </c:pt>
                <c:pt idx="23">
                  <c:v>101.297</c:v>
                </c:pt>
                <c:pt idx="24">
                  <c:v>101.407</c:v>
                </c:pt>
                <c:pt idx="25">
                  <c:v>101.2388</c:v>
                </c:pt>
                <c:pt idx="26">
                  <c:v>100.6527</c:v>
                </c:pt>
                <c:pt idx="27">
                  <c:v>100.053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E9-4697-8331-2A4A50E7E672}"/>
            </c:ext>
          </c:extLst>
        </c:ser>
        <c:ser>
          <c:idx val="4"/>
          <c:order val="3"/>
          <c:tx>
            <c:strRef>
              <c:f>'Consumer confidence'!$G$1</c:f>
              <c:strCache>
                <c:ptCount val="1"/>
                <c:pt idx="0">
                  <c:v>PL</c:v>
                </c:pt>
              </c:strCache>
            </c:strRef>
          </c:tx>
          <c:spPr>
            <a:ln w="12700" cmpd="sng">
              <a:solidFill>
                <a:srgbClr val="004872"/>
              </a:solidFill>
              <a:prstDash val="sysDash"/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confidence'!$G$2:$G$77</c:f>
              <c:numCache>
                <c:formatCode>General</c:formatCode>
                <c:ptCount val="28"/>
                <c:pt idx="0">
                  <c:v>101.9787</c:v>
                </c:pt>
                <c:pt idx="1">
                  <c:v>101.3291</c:v>
                </c:pt>
                <c:pt idx="2">
                  <c:v>100.045</c:v>
                </c:pt>
                <c:pt idx="3">
                  <c:v>98.174570000000003</c:v>
                </c:pt>
                <c:pt idx="4">
                  <c:v>97.642740000000003</c:v>
                </c:pt>
                <c:pt idx="5">
                  <c:v>98.223699999999994</c:v>
                </c:pt>
                <c:pt idx="6">
                  <c:v>98.930310000000006</c:v>
                </c:pt>
                <c:pt idx="7">
                  <c:v>99.085269999999994</c:v>
                </c:pt>
                <c:pt idx="8">
                  <c:v>98.827370000000002</c:v>
                </c:pt>
                <c:pt idx="9">
                  <c:v>98.496579999999994</c:v>
                </c:pt>
                <c:pt idx="10">
                  <c:v>98.264480000000006</c:v>
                </c:pt>
                <c:pt idx="11">
                  <c:v>98.40231</c:v>
                </c:pt>
                <c:pt idx="12">
                  <c:v>98.739279999999994</c:v>
                </c:pt>
                <c:pt idx="13">
                  <c:v>99.214950000000002</c:v>
                </c:pt>
                <c:pt idx="14">
                  <c:v>99.604900000000001</c:v>
                </c:pt>
                <c:pt idx="15">
                  <c:v>99.986199999999997</c:v>
                </c:pt>
                <c:pt idx="16">
                  <c:v>100.49379999999999</c:v>
                </c:pt>
                <c:pt idx="17">
                  <c:v>100.7512</c:v>
                </c:pt>
                <c:pt idx="18">
                  <c:v>100.7846</c:v>
                </c:pt>
                <c:pt idx="19">
                  <c:v>100.7448</c:v>
                </c:pt>
                <c:pt idx="20">
                  <c:v>100.62269999999999</c:v>
                </c:pt>
                <c:pt idx="21">
                  <c:v>100.31</c:v>
                </c:pt>
                <c:pt idx="22">
                  <c:v>99.889960000000002</c:v>
                </c:pt>
                <c:pt idx="23">
                  <c:v>99.528139999999993</c:v>
                </c:pt>
                <c:pt idx="24">
                  <c:v>99.268969999999996</c:v>
                </c:pt>
                <c:pt idx="25">
                  <c:v>99.186670000000007</c:v>
                </c:pt>
                <c:pt idx="26">
                  <c:v>99.059100000000001</c:v>
                </c:pt>
                <c:pt idx="27">
                  <c:v>98.847539999999995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E9-4697-8331-2A4A50E7E672}"/>
            </c:ext>
          </c:extLst>
        </c:ser>
        <c:ser>
          <c:idx val="6"/>
          <c:order val="4"/>
          <c:tx>
            <c:strRef>
              <c:f>'Consumer confidence'!$H$1</c:f>
              <c:strCache>
                <c:ptCount val="1"/>
                <c:pt idx="0">
                  <c:v>SI</c:v>
                </c:pt>
              </c:strCache>
            </c:strRef>
          </c:tx>
          <c:spPr>
            <a:ln w="12700">
              <a:solidFill>
                <a:srgbClr val="D48600"/>
              </a:solidFill>
              <a:prstDash val="sysDash"/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confidence'!$H$2:$H$77</c:f>
              <c:numCache>
                <c:formatCode>General</c:formatCode>
                <c:ptCount val="28"/>
                <c:pt idx="0">
                  <c:v>102.2375</c:v>
                </c:pt>
                <c:pt idx="1">
                  <c:v>101.27160000000001</c:v>
                </c:pt>
                <c:pt idx="2">
                  <c:v>99.294880000000006</c:v>
                </c:pt>
                <c:pt idx="3">
                  <c:v>96.695809999999994</c:v>
                </c:pt>
                <c:pt idx="4">
                  <c:v>95.836290000000005</c:v>
                </c:pt>
                <c:pt idx="5">
                  <c:v>96.41592</c:v>
                </c:pt>
                <c:pt idx="6">
                  <c:v>97.419979999999995</c:v>
                </c:pt>
                <c:pt idx="7">
                  <c:v>98.204400000000007</c:v>
                </c:pt>
                <c:pt idx="8">
                  <c:v>98.228129999999993</c:v>
                </c:pt>
                <c:pt idx="9">
                  <c:v>97.773259999999993</c:v>
                </c:pt>
                <c:pt idx="10">
                  <c:v>97.345070000000007</c:v>
                </c:pt>
                <c:pt idx="11">
                  <c:v>97.454610000000002</c:v>
                </c:pt>
                <c:pt idx="12">
                  <c:v>97.926460000000006</c:v>
                </c:pt>
                <c:pt idx="13">
                  <c:v>98.685509999999994</c:v>
                </c:pt>
                <c:pt idx="14">
                  <c:v>99.1571</c:v>
                </c:pt>
                <c:pt idx="15">
                  <c:v>99.428759999999997</c:v>
                </c:pt>
                <c:pt idx="16">
                  <c:v>99.874669999999995</c:v>
                </c:pt>
                <c:pt idx="17">
                  <c:v>100.1477</c:v>
                </c:pt>
                <c:pt idx="18">
                  <c:v>100.1099</c:v>
                </c:pt>
                <c:pt idx="19">
                  <c:v>99.784040000000005</c:v>
                </c:pt>
                <c:pt idx="20">
                  <c:v>99.358819999999994</c:v>
                </c:pt>
                <c:pt idx="21">
                  <c:v>98.938839999999999</c:v>
                </c:pt>
                <c:pt idx="22">
                  <c:v>98.713610000000003</c:v>
                </c:pt>
                <c:pt idx="23">
                  <c:v>98.737269999999995</c:v>
                </c:pt>
                <c:pt idx="24">
                  <c:v>98.673649999999995</c:v>
                </c:pt>
                <c:pt idx="25">
                  <c:v>98.380809999999997</c:v>
                </c:pt>
                <c:pt idx="26">
                  <c:v>97.750609999999995</c:v>
                </c:pt>
                <c:pt idx="27">
                  <c:v>97.577780000000004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E9-4697-8331-2A4A50E7E672}"/>
            </c:ext>
          </c:extLst>
        </c:ser>
        <c:ser>
          <c:idx val="5"/>
          <c:order val="5"/>
          <c:tx>
            <c:strRef>
              <c:f>'Consumer confidence'!$I$1</c:f>
              <c:strCache>
                <c:ptCount val="1"/>
                <c:pt idx="0">
                  <c:v>SK</c:v>
                </c:pt>
              </c:strCache>
            </c:strRef>
          </c:tx>
          <c:spPr>
            <a:ln w="12700">
              <a:solidFill>
                <a:srgbClr val="86868A"/>
              </a:solidFill>
              <a:prstDash val="sysDash"/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confidence'!$I$2:$I$77</c:f>
              <c:numCache>
                <c:formatCode>General</c:formatCode>
                <c:ptCount val="28"/>
                <c:pt idx="0">
                  <c:v>102.8115</c:v>
                </c:pt>
                <c:pt idx="1">
                  <c:v>102.26430000000001</c:v>
                </c:pt>
                <c:pt idx="2">
                  <c:v>100.6879</c:v>
                </c:pt>
                <c:pt idx="3">
                  <c:v>98.253590000000003</c:v>
                </c:pt>
                <c:pt idx="4">
                  <c:v>97.504400000000004</c:v>
                </c:pt>
                <c:pt idx="5">
                  <c:v>97.943340000000006</c:v>
                </c:pt>
                <c:pt idx="6">
                  <c:v>98.721289999999996</c:v>
                </c:pt>
                <c:pt idx="7">
                  <c:v>99.349299999999999</c:v>
                </c:pt>
                <c:pt idx="8">
                  <c:v>99.465909999999994</c:v>
                </c:pt>
                <c:pt idx="9">
                  <c:v>99.208939999999998</c:v>
                </c:pt>
                <c:pt idx="10">
                  <c:v>98.977599999999995</c:v>
                </c:pt>
                <c:pt idx="11">
                  <c:v>98.750429999999994</c:v>
                </c:pt>
                <c:pt idx="12">
                  <c:v>98.37715</c:v>
                </c:pt>
                <c:pt idx="13">
                  <c:v>98.290570000000002</c:v>
                </c:pt>
                <c:pt idx="14">
                  <c:v>98.66807</c:v>
                </c:pt>
                <c:pt idx="15">
                  <c:v>99.548519999999996</c:v>
                </c:pt>
                <c:pt idx="16">
                  <c:v>100.3336</c:v>
                </c:pt>
                <c:pt idx="17">
                  <c:v>100.84610000000001</c:v>
                </c:pt>
                <c:pt idx="18">
                  <c:v>100.99939999999999</c:v>
                </c:pt>
                <c:pt idx="19">
                  <c:v>100.8605</c:v>
                </c:pt>
                <c:pt idx="20">
                  <c:v>100.4361</c:v>
                </c:pt>
                <c:pt idx="21">
                  <c:v>99.932419999999993</c:v>
                </c:pt>
                <c:pt idx="22">
                  <c:v>99.483540000000005</c:v>
                </c:pt>
                <c:pt idx="23">
                  <c:v>99.169730000000001</c:v>
                </c:pt>
                <c:pt idx="24">
                  <c:v>99.072760000000002</c:v>
                </c:pt>
                <c:pt idx="25">
                  <c:v>98.680819999999997</c:v>
                </c:pt>
                <c:pt idx="26">
                  <c:v>97.924610000000001</c:v>
                </c:pt>
                <c:pt idx="27">
                  <c:v>97.326980000000006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3E9-4697-8331-2A4A50E7E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04672"/>
        <c:axId val="303010560"/>
      </c:lineChart>
      <c:dateAx>
        <c:axId val="303004672"/>
        <c:scaling>
          <c:orientation val="minMax"/>
          <c:max val="44682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303010560"/>
        <c:crosses val="autoZero"/>
        <c:auto val="1"/>
        <c:lblOffset val="100"/>
        <c:baseTimeUnit val="months"/>
        <c:majorUnit val="4"/>
        <c:majorTimeUnit val="months"/>
      </c:dateAx>
      <c:valAx>
        <c:axId val="303010560"/>
        <c:scaling>
          <c:orientation val="minMax"/>
          <c:max val="105"/>
          <c:min val="9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303004672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751968503937008"/>
          <c:y val="2.7889685984029684E-3"/>
          <c:w val="0.83838225488950979"/>
          <c:h val="0.172764351880150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4665181892366E-2"/>
          <c:y val="0.15700891348977417"/>
          <c:w val="0.84439603174603173"/>
          <c:h val="0.65669364246135986"/>
        </c:manualLayout>
      </c:layout>
      <c:lineChart>
        <c:grouping val="standard"/>
        <c:varyColors val="0"/>
        <c:ser>
          <c:idx val="0"/>
          <c:order val="0"/>
          <c:tx>
            <c:strRef>
              <c:f>'Consumer confidence'!$C$1</c:f>
              <c:strCache>
                <c:ptCount val="1"/>
                <c:pt idx="0">
                  <c:v>DE</c:v>
                </c:pt>
              </c:strCache>
            </c:strRef>
          </c:tx>
          <c:spPr>
            <a:ln w="12700">
              <a:solidFill>
                <a:srgbClr val="D48600"/>
              </a:solidFill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confidence'!$C$2:$C$77</c:f>
              <c:numCache>
                <c:formatCode>General</c:formatCode>
                <c:ptCount val="28"/>
                <c:pt idx="0">
                  <c:v>100.93819999999999</c:v>
                </c:pt>
                <c:pt idx="1">
                  <c:v>100.5266</c:v>
                </c:pt>
                <c:pt idx="2">
                  <c:v>99.66283</c:v>
                </c:pt>
                <c:pt idx="3">
                  <c:v>98.816670000000002</c:v>
                </c:pt>
                <c:pt idx="4">
                  <c:v>98.715190000000007</c:v>
                </c:pt>
                <c:pt idx="5">
                  <c:v>99.142589999999998</c:v>
                </c:pt>
                <c:pt idx="6">
                  <c:v>99.579080000000005</c:v>
                </c:pt>
                <c:pt idx="7">
                  <c:v>99.89</c:v>
                </c:pt>
                <c:pt idx="8">
                  <c:v>99.95</c:v>
                </c:pt>
                <c:pt idx="9">
                  <c:v>99.768559999999994</c:v>
                </c:pt>
                <c:pt idx="10">
                  <c:v>99.531970000000001</c:v>
                </c:pt>
                <c:pt idx="11">
                  <c:v>99.370990000000006</c:v>
                </c:pt>
                <c:pt idx="12">
                  <c:v>99.267290000000003</c:v>
                </c:pt>
                <c:pt idx="13">
                  <c:v>99.441630000000004</c:v>
                </c:pt>
                <c:pt idx="14">
                  <c:v>99.775450000000006</c:v>
                </c:pt>
                <c:pt idx="15">
                  <c:v>100.1326</c:v>
                </c:pt>
                <c:pt idx="16">
                  <c:v>100.7076</c:v>
                </c:pt>
                <c:pt idx="17">
                  <c:v>101.2139</c:v>
                </c:pt>
                <c:pt idx="18">
                  <c:v>101.3626</c:v>
                </c:pt>
                <c:pt idx="19">
                  <c:v>101.3489</c:v>
                </c:pt>
                <c:pt idx="20">
                  <c:v>101.3515</c:v>
                </c:pt>
                <c:pt idx="21">
                  <c:v>101.1537</c:v>
                </c:pt>
                <c:pt idx="22">
                  <c:v>100.8232</c:v>
                </c:pt>
                <c:pt idx="23">
                  <c:v>100.5376</c:v>
                </c:pt>
                <c:pt idx="24">
                  <c:v>100.3155</c:v>
                </c:pt>
                <c:pt idx="25">
                  <c:v>99.78537</c:v>
                </c:pt>
                <c:pt idx="26">
                  <c:v>98.800409999999999</c:v>
                </c:pt>
                <c:pt idx="27">
                  <c:v>97.761949999999999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1-4C46-A71A-DFE35BE5D5AB}"/>
            </c:ext>
          </c:extLst>
        </c:ser>
        <c:ser>
          <c:idx val="1"/>
          <c:order val="1"/>
          <c:tx>
            <c:strRef>
              <c:f>'Consumer confidence'!$D$1</c:f>
              <c:strCache>
                <c:ptCount val="1"/>
                <c:pt idx="0">
                  <c:v>EE</c:v>
                </c:pt>
              </c:strCache>
            </c:strRef>
          </c:tx>
          <c:spPr>
            <a:ln w="12700">
              <a:solidFill>
                <a:srgbClr val="004872"/>
              </a:solidFill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confidence'!$D$2:$D$77</c:f>
              <c:numCache>
                <c:formatCode>General</c:formatCode>
                <c:ptCount val="28"/>
                <c:pt idx="0">
                  <c:v>103.63639999999999</c:v>
                </c:pt>
                <c:pt idx="1">
                  <c:v>103.027</c:v>
                </c:pt>
                <c:pt idx="2">
                  <c:v>101.62</c:v>
                </c:pt>
                <c:pt idx="3">
                  <c:v>99.64</c:v>
                </c:pt>
                <c:pt idx="4">
                  <c:v>98.564260000000004</c:v>
                </c:pt>
                <c:pt idx="5">
                  <c:v>97.73518</c:v>
                </c:pt>
                <c:pt idx="6">
                  <c:v>98.067220000000006</c:v>
                </c:pt>
                <c:pt idx="7">
                  <c:v>98.669619999999995</c:v>
                </c:pt>
                <c:pt idx="8">
                  <c:v>98.874499999999998</c:v>
                </c:pt>
                <c:pt idx="9">
                  <c:v>98.455439999999996</c:v>
                </c:pt>
                <c:pt idx="10">
                  <c:v>97.491</c:v>
                </c:pt>
                <c:pt idx="11">
                  <c:v>97.399510000000006</c:v>
                </c:pt>
                <c:pt idx="12">
                  <c:v>97.627589999999998</c:v>
                </c:pt>
                <c:pt idx="13">
                  <c:v>97.759810000000002</c:v>
                </c:pt>
                <c:pt idx="14">
                  <c:v>97.632800000000003</c:v>
                </c:pt>
                <c:pt idx="15">
                  <c:v>97.647660000000002</c:v>
                </c:pt>
                <c:pt idx="16">
                  <c:v>98.383830000000003</c:v>
                </c:pt>
                <c:pt idx="17">
                  <c:v>99.558049999999994</c:v>
                </c:pt>
                <c:pt idx="18">
                  <c:v>100.65649999999999</c:v>
                </c:pt>
                <c:pt idx="19">
                  <c:v>101.5052</c:v>
                </c:pt>
                <c:pt idx="20">
                  <c:v>102.0609</c:v>
                </c:pt>
                <c:pt idx="21">
                  <c:v>101.3912</c:v>
                </c:pt>
                <c:pt idx="22">
                  <c:v>100.506</c:v>
                </c:pt>
                <c:pt idx="23">
                  <c:v>99.947659999999999</c:v>
                </c:pt>
                <c:pt idx="24">
                  <c:v>99.308719999999994</c:v>
                </c:pt>
                <c:pt idx="25">
                  <c:v>98.679019999999994</c:v>
                </c:pt>
                <c:pt idx="26">
                  <c:v>97.916629999999998</c:v>
                </c:pt>
                <c:pt idx="27">
                  <c:v>97.072220000000002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21-4C46-A71A-DFE35BE5D5AB}"/>
            </c:ext>
          </c:extLst>
        </c:ser>
        <c:ser>
          <c:idx val="7"/>
          <c:order val="2"/>
          <c:tx>
            <c:strRef>
              <c:f>'Consumer confidence'!$F$1</c:f>
              <c:strCache>
                <c:ptCount val="1"/>
                <c:pt idx="0">
                  <c:v>LV</c:v>
                </c:pt>
              </c:strCache>
            </c:strRef>
          </c:tx>
          <c:spPr>
            <a:ln w="12700">
              <a:solidFill>
                <a:srgbClr val="86868A"/>
              </a:solidFill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confidence'!$F$2:$F$77</c:f>
              <c:numCache>
                <c:formatCode>General</c:formatCode>
                <c:ptCount val="28"/>
                <c:pt idx="0">
                  <c:v>100.8133</c:v>
                </c:pt>
                <c:pt idx="1">
                  <c:v>99.686310000000006</c:v>
                </c:pt>
                <c:pt idx="2">
                  <c:v>97.345860000000002</c:v>
                </c:pt>
                <c:pt idx="3">
                  <c:v>94.642780000000002</c:v>
                </c:pt>
                <c:pt idx="4">
                  <c:v>94.43065</c:v>
                </c:pt>
                <c:pt idx="5">
                  <c:v>95.548150000000007</c:v>
                </c:pt>
                <c:pt idx="6">
                  <c:v>96.604590000000002</c:v>
                </c:pt>
                <c:pt idx="7">
                  <c:v>97.329700000000003</c:v>
                </c:pt>
                <c:pt idx="8">
                  <c:v>97.346990000000005</c:v>
                </c:pt>
                <c:pt idx="9">
                  <c:v>96.937610000000006</c:v>
                </c:pt>
                <c:pt idx="10">
                  <c:v>95.831890000000001</c:v>
                </c:pt>
                <c:pt idx="11">
                  <c:v>94.937449999999998</c:v>
                </c:pt>
                <c:pt idx="12">
                  <c:v>95.020160000000004</c:v>
                </c:pt>
                <c:pt idx="13">
                  <c:v>95.726879999999994</c:v>
                </c:pt>
                <c:pt idx="14">
                  <c:v>96.906459999999996</c:v>
                </c:pt>
                <c:pt idx="15">
                  <c:v>98.583789999999993</c:v>
                </c:pt>
                <c:pt idx="16">
                  <c:v>99.56738</c:v>
                </c:pt>
                <c:pt idx="17">
                  <c:v>99.643249999999995</c:v>
                </c:pt>
                <c:pt idx="18">
                  <c:v>98.336039999999997</c:v>
                </c:pt>
                <c:pt idx="19">
                  <c:v>97.598290000000006</c:v>
                </c:pt>
                <c:pt idx="20">
                  <c:v>97.587389999999999</c:v>
                </c:pt>
                <c:pt idx="21">
                  <c:v>98.55198</c:v>
                </c:pt>
                <c:pt idx="22">
                  <c:v>98.588229999999996</c:v>
                </c:pt>
                <c:pt idx="23">
                  <c:v>98.290499999999994</c:v>
                </c:pt>
                <c:pt idx="24">
                  <c:v>97.014080000000007</c:v>
                </c:pt>
                <c:pt idx="25">
                  <c:v>95.640299999999996</c:v>
                </c:pt>
                <c:pt idx="26">
                  <c:v>93.939229999999995</c:v>
                </c:pt>
                <c:pt idx="27">
                  <c:v>92.921940000000006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21-4C46-A71A-DFE35BE5D5AB}"/>
            </c:ext>
          </c:extLst>
        </c:ser>
        <c:ser>
          <c:idx val="4"/>
          <c:order val="3"/>
          <c:tx>
            <c:strRef>
              <c:f>'Consumer confidence'!$J$1</c:f>
              <c:strCache>
                <c:ptCount val="1"/>
                <c:pt idx="0">
                  <c:v>TR</c:v>
                </c:pt>
              </c:strCache>
            </c:strRef>
          </c:tx>
          <c:spPr>
            <a:ln w="12700" cmpd="sng">
              <a:solidFill>
                <a:srgbClr val="004872"/>
              </a:solidFill>
              <a:prstDash val="sysDash"/>
            </a:ln>
          </c:spPr>
          <c:marker>
            <c:symbol val="none"/>
          </c:marker>
          <c:cat>
            <c:numRef>
              <c:f>'Consumer confidence'!$A$50:$A$77</c:f>
              <c:numCache>
                <c:formatCode>mmm\-yy</c:formatCode>
                <c:ptCount val="28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</c:numCache>
            </c:numRef>
          </c:cat>
          <c:val>
            <c:numRef>
              <c:f>'Consumer confidence'!$J$2:$J$77</c:f>
              <c:numCache>
                <c:formatCode>General</c:formatCode>
                <c:ptCount val="28"/>
                <c:pt idx="0">
                  <c:v>97.094080000000005</c:v>
                </c:pt>
                <c:pt idx="1">
                  <c:v>96.960120000000003</c:v>
                </c:pt>
                <c:pt idx="2">
                  <c:v>96.923770000000005</c:v>
                </c:pt>
                <c:pt idx="3">
                  <c:v>96.960149999999999</c:v>
                </c:pt>
                <c:pt idx="4">
                  <c:v>97.330410000000001</c:v>
                </c:pt>
                <c:pt idx="5">
                  <c:v>97.518000000000001</c:v>
                </c:pt>
                <c:pt idx="6">
                  <c:v>97.433639999999997</c:v>
                </c:pt>
                <c:pt idx="7">
                  <c:v>97.227729999999994</c:v>
                </c:pt>
                <c:pt idx="8">
                  <c:v>97.237740000000002</c:v>
                </c:pt>
                <c:pt idx="9">
                  <c:v>97.201059999999998</c:v>
                </c:pt>
                <c:pt idx="10">
                  <c:v>97.135289999999998</c:v>
                </c:pt>
                <c:pt idx="11">
                  <c:v>97.340720000000005</c:v>
                </c:pt>
                <c:pt idx="12">
                  <c:v>97.849680000000006</c:v>
                </c:pt>
                <c:pt idx="13">
                  <c:v>98.221140000000005</c:v>
                </c:pt>
                <c:pt idx="14">
                  <c:v>98.127520000000004</c:v>
                </c:pt>
                <c:pt idx="15">
                  <c:v>97.394149999999996</c:v>
                </c:pt>
                <c:pt idx="16">
                  <c:v>96.846289999999996</c:v>
                </c:pt>
                <c:pt idx="17">
                  <c:v>96.81662</c:v>
                </c:pt>
                <c:pt idx="18">
                  <c:v>96.700050000000005</c:v>
                </c:pt>
                <c:pt idx="19">
                  <c:v>96.490110000000001</c:v>
                </c:pt>
                <c:pt idx="20">
                  <c:v>96.142160000000004</c:v>
                </c:pt>
                <c:pt idx="21">
                  <c:v>95.338170000000005</c:v>
                </c:pt>
                <c:pt idx="22">
                  <c:v>94.348320000000001</c:v>
                </c:pt>
                <c:pt idx="23">
                  <c:v>93.841899999999995</c:v>
                </c:pt>
                <c:pt idx="24">
                  <c:v>93.925359999999998</c:v>
                </c:pt>
                <c:pt idx="25">
                  <c:v>93.895259999999993</c:v>
                </c:pt>
                <c:pt idx="26">
                  <c:v>93.627359999999996</c:v>
                </c:pt>
                <c:pt idx="27">
                  <c:v>92.921809999999994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21-4C46-A71A-DFE35BE5D5AB}"/>
            </c:ext>
          </c:extLst>
        </c:ser>
        <c:ser>
          <c:idx val="6"/>
          <c:order val="4"/>
          <c:tx>
            <c:strRef>
              <c:f>'Consumer confidence'!$K$1</c:f>
              <c:strCache>
                <c:ptCount val="1"/>
                <c:pt idx="0">
                  <c:v>RU</c:v>
                </c:pt>
              </c:strCache>
            </c:strRef>
          </c:tx>
          <c:spPr>
            <a:ln w="12700">
              <a:solidFill>
                <a:srgbClr val="D48600"/>
              </a:solidFill>
              <a:prstDash val="sysDash"/>
            </a:ln>
          </c:spPr>
          <c:marker>
            <c:symbol val="none"/>
          </c:marker>
          <c:val>
            <c:numRef>
              <c:f>'Consumer confidence'!$K$50:$K$77</c:f>
              <c:numCache>
                <c:formatCode>General</c:formatCode>
                <c:ptCount val="28"/>
                <c:pt idx="0">
                  <c:v>100.3558</c:v>
                </c:pt>
                <c:pt idx="1">
                  <c:v>99.845169999999996</c:v>
                </c:pt>
                <c:pt idx="2">
                  <c:v>98.574439999999996</c:v>
                </c:pt>
                <c:pt idx="3">
                  <c:v>97.06</c:v>
                </c:pt>
                <c:pt idx="4">
                  <c:v>96.002560000000003</c:v>
                </c:pt>
                <c:pt idx="5">
                  <c:v>95.931290000000004</c:v>
                </c:pt>
                <c:pt idx="6">
                  <c:v>96.397840000000002</c:v>
                </c:pt>
                <c:pt idx="7">
                  <c:v>96.832099999999997</c:v>
                </c:pt>
                <c:pt idx="8">
                  <c:v>96.861969999999999</c:v>
                </c:pt>
                <c:pt idx="9">
                  <c:v>96.665199999999999</c:v>
                </c:pt>
                <c:pt idx="10">
                  <c:v>96.546459999999996</c:v>
                </c:pt>
                <c:pt idx="11">
                  <c:v>96.741079999999997</c:v>
                </c:pt>
                <c:pt idx="12">
                  <c:v>97.14</c:v>
                </c:pt>
                <c:pt idx="13">
                  <c:v>97.59</c:v>
                </c:pt>
                <c:pt idx="14">
                  <c:v>97.98</c:v>
                </c:pt>
                <c:pt idx="15">
                  <c:v>98.28331</c:v>
                </c:pt>
                <c:pt idx="16">
                  <c:v>98.47</c:v>
                </c:pt>
                <c:pt idx="17">
                  <c:v>98.488439999999997</c:v>
                </c:pt>
                <c:pt idx="18">
                  <c:v>98.382099999999994</c:v>
                </c:pt>
                <c:pt idx="19">
                  <c:v>98.166659999999993</c:v>
                </c:pt>
                <c:pt idx="20">
                  <c:v>97.84</c:v>
                </c:pt>
                <c:pt idx="21">
                  <c:v>97.502430000000004</c:v>
                </c:pt>
                <c:pt idx="22">
                  <c:v>97.282420000000002</c:v>
                </c:pt>
                <c:pt idx="23">
                  <c:v>97.29</c:v>
                </c:pt>
                <c:pt idx="24">
                  <c:v>97.435389999999998</c:v>
                </c:pt>
                <c:pt idx="25">
                  <c:v>97.63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21-4C46-A71A-DFE35BE5D5AB}"/>
            </c:ext>
          </c:extLst>
        </c:ser>
        <c:ser>
          <c:idx val="5"/>
          <c:order val="5"/>
          <c:tx>
            <c:strRef>
              <c:f>'Consumer confidence'!$L$1</c:f>
              <c:strCache>
                <c:ptCount val="1"/>
                <c:pt idx="0">
                  <c:v>LT</c:v>
                </c:pt>
              </c:strCache>
            </c:strRef>
          </c:tx>
          <c:spPr>
            <a:ln w="12700">
              <a:solidFill>
                <a:srgbClr val="86868A"/>
              </a:solidFill>
              <a:prstDash val="sysDash"/>
            </a:ln>
          </c:spPr>
          <c:marker>
            <c:symbol val="none"/>
          </c:marker>
          <c:val>
            <c:numRef>
              <c:f>'Consumer confidence'!$L$50:$L$77</c:f>
              <c:numCache>
                <c:formatCode>General</c:formatCode>
                <c:ptCount val="28"/>
                <c:pt idx="0">
                  <c:v>103.13979999999999</c:v>
                </c:pt>
                <c:pt idx="1">
                  <c:v>102.42570000000001</c:v>
                </c:pt>
                <c:pt idx="2">
                  <c:v>100.7238</c:v>
                </c:pt>
                <c:pt idx="3">
                  <c:v>98.827309999999997</c:v>
                </c:pt>
                <c:pt idx="4">
                  <c:v>98.667659999999998</c:v>
                </c:pt>
                <c:pt idx="5">
                  <c:v>99.571089999999998</c:v>
                </c:pt>
                <c:pt idx="6">
                  <c:v>100.5514</c:v>
                </c:pt>
                <c:pt idx="7">
                  <c:v>101.3586</c:v>
                </c:pt>
                <c:pt idx="8">
                  <c:v>101.9328</c:v>
                </c:pt>
                <c:pt idx="9">
                  <c:v>102.0667</c:v>
                </c:pt>
                <c:pt idx="10">
                  <c:v>101.7353</c:v>
                </c:pt>
                <c:pt idx="11">
                  <c:v>101.57689999999999</c:v>
                </c:pt>
                <c:pt idx="12">
                  <c:v>101.6331</c:v>
                </c:pt>
                <c:pt idx="13">
                  <c:v>101.797</c:v>
                </c:pt>
                <c:pt idx="14">
                  <c:v>102.01009999999999</c:v>
                </c:pt>
                <c:pt idx="15">
                  <c:v>102.17019999999999</c:v>
                </c:pt>
                <c:pt idx="16">
                  <c:v>102.31610000000001</c:v>
                </c:pt>
                <c:pt idx="17">
                  <c:v>102.64879999999999</c:v>
                </c:pt>
                <c:pt idx="18">
                  <c:v>102.80670000000001</c:v>
                </c:pt>
                <c:pt idx="19">
                  <c:v>102.5812</c:v>
                </c:pt>
                <c:pt idx="20">
                  <c:v>102.33759999999999</c:v>
                </c:pt>
                <c:pt idx="21">
                  <c:v>102.01130000000001</c:v>
                </c:pt>
                <c:pt idx="22">
                  <c:v>101.7854</c:v>
                </c:pt>
                <c:pt idx="23">
                  <c:v>101.4042</c:v>
                </c:pt>
                <c:pt idx="24">
                  <c:v>100.7971</c:v>
                </c:pt>
                <c:pt idx="25">
                  <c:v>100.2069</c:v>
                </c:pt>
                <c:pt idx="26">
                  <c:v>99.458889999999997</c:v>
                </c:pt>
                <c:pt idx="27">
                  <c:v>98.876459999999994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21-4C46-A71A-DFE35BE5D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004672"/>
        <c:axId val="303010560"/>
      </c:lineChart>
      <c:dateAx>
        <c:axId val="303004672"/>
        <c:scaling>
          <c:orientation val="minMax"/>
          <c:max val="44682"/>
        </c:scaling>
        <c:delete val="0"/>
        <c:axPos val="b"/>
        <c:numFmt formatCode="mmm\-yy" sourceLinked="1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303010560"/>
        <c:crosses val="autoZero"/>
        <c:auto val="1"/>
        <c:lblOffset val="100"/>
        <c:baseTimeUnit val="months"/>
        <c:majorUnit val="4"/>
        <c:majorTimeUnit val="months"/>
      </c:dateAx>
      <c:valAx>
        <c:axId val="303010560"/>
        <c:scaling>
          <c:orientation val="minMax"/>
          <c:max val="105"/>
          <c:min val="9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303004672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751968503937008"/>
          <c:y val="2.7889685984029684E-3"/>
          <c:w val="0.83838225488950979"/>
          <c:h val="0.172764351880150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8.1956018518518525E-2"/>
          <c:w val="0.93699759405074368"/>
          <c:h val="0.741878703703703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872"/>
            </a:solidFill>
            <a:ln w="15875">
              <a:noFill/>
            </a:ln>
          </c:spPr>
          <c:invertIfNegative val="0"/>
          <c:cat>
            <c:strRef>
              <c:f>Wages_Q_2007ff!$D$61:$D$80</c:f>
              <c:strCache>
                <c:ptCount val="20"/>
                <c:pt idx="0">
                  <c:v>SI</c:v>
                </c:pt>
                <c:pt idx="1">
                  <c:v>MD</c:v>
                </c:pt>
                <c:pt idx="2">
                  <c:v>EE</c:v>
                </c:pt>
                <c:pt idx="3">
                  <c:v>CZ</c:v>
                </c:pt>
                <c:pt idx="4">
                  <c:v>LV</c:v>
                </c:pt>
                <c:pt idx="5">
                  <c:v>BA</c:v>
                </c:pt>
                <c:pt idx="6">
                  <c:v>BY</c:v>
                </c:pt>
                <c:pt idx="7">
                  <c:v>LT</c:v>
                </c:pt>
                <c:pt idx="8">
                  <c:v>HR</c:v>
                </c:pt>
                <c:pt idx="9">
                  <c:v>BG</c:v>
                </c:pt>
                <c:pt idx="10">
                  <c:v>ME</c:v>
                </c:pt>
                <c:pt idx="11">
                  <c:v>RO</c:v>
                </c:pt>
                <c:pt idx="12">
                  <c:v>AL</c:v>
                </c:pt>
                <c:pt idx="13">
                  <c:v>MK</c:v>
                </c:pt>
                <c:pt idx="14">
                  <c:v>PL</c:v>
                </c:pt>
                <c:pt idx="15">
                  <c:v>RU</c:v>
                </c:pt>
                <c:pt idx="16">
                  <c:v>SK</c:v>
                </c:pt>
                <c:pt idx="17">
                  <c:v>RS</c:v>
                </c:pt>
                <c:pt idx="18">
                  <c:v>HU</c:v>
                </c:pt>
                <c:pt idx="19">
                  <c:v>KZ</c:v>
                </c:pt>
              </c:strCache>
            </c:strRef>
          </c:cat>
          <c:val>
            <c:numRef>
              <c:f>Wages_Q_2007ff!$BU$61:$BU$80</c:f>
              <c:numCache>
                <c:formatCode>0.0</c:formatCode>
                <c:ptCount val="20"/>
                <c:pt idx="0">
                  <c:v>-5.6986426000000003</c:v>
                </c:pt>
                <c:pt idx="1">
                  <c:v>-5.2048882000000001</c:v>
                </c:pt>
                <c:pt idx="2">
                  <c:v>-3.8538986999999998</c:v>
                </c:pt>
                <c:pt idx="3">
                  <c:v>-2.7858543999999998</c:v>
                </c:pt>
                <c:pt idx="4">
                  <c:v>-1.7407519</c:v>
                </c:pt>
                <c:pt idx="5">
                  <c:v>-1.1648684</c:v>
                </c:pt>
                <c:pt idx="6">
                  <c:v>-9.5316899999999996E-2</c:v>
                </c:pt>
                <c:pt idx="7">
                  <c:v>0.1450536</c:v>
                </c:pt>
                <c:pt idx="8">
                  <c:v>0.2776362</c:v>
                </c:pt>
                <c:pt idx="9">
                  <c:v>0.64167300000000005</c:v>
                </c:pt>
                <c:pt idx="10">
                  <c:v>0.76659259999999996</c:v>
                </c:pt>
                <c:pt idx="11">
                  <c:v>0.99716959999999999</c:v>
                </c:pt>
                <c:pt idx="12">
                  <c:v>1.2528192</c:v>
                </c:pt>
                <c:pt idx="13">
                  <c:v>1.3306709999999999</c:v>
                </c:pt>
                <c:pt idx="14">
                  <c:v>1.9886273000000001</c:v>
                </c:pt>
                <c:pt idx="15">
                  <c:v>3.6202646000000001</c:v>
                </c:pt>
                <c:pt idx="16">
                  <c:v>4.2958819999999998</c:v>
                </c:pt>
                <c:pt idx="17">
                  <c:v>4.7949685000000004</c:v>
                </c:pt>
                <c:pt idx="18">
                  <c:v>8.1856472</c:v>
                </c:pt>
                <c:pt idx="19">
                  <c:v>12.6011963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9-4AC3-9AA6-460ACEF6C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8480"/>
        <c:axId val="72112384"/>
      </c:barChart>
      <c:catAx>
        <c:axId val="720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72112384"/>
        <c:crosses val="autoZero"/>
        <c:auto val="1"/>
        <c:lblAlgn val="ctr"/>
        <c:lblOffset val="100"/>
        <c:noMultiLvlLbl val="0"/>
      </c:catAx>
      <c:valAx>
        <c:axId val="7211238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720684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46631671041249E-2"/>
          <c:y val="8.7835648148148149E-2"/>
          <c:w val="0.93699759405074368"/>
          <c:h val="0.735999074074074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872"/>
            </a:solidFill>
            <a:ln w="158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48600"/>
              </a:solidFill>
              <a:ln w="15875">
                <a:noFill/>
              </a:ln>
            </c:spPr>
            <c:extLst>
              <c:ext xmlns:c16="http://schemas.microsoft.com/office/drawing/2014/chart" uri="{C3380CC4-5D6E-409C-BE32-E72D297353CC}">
                <c16:uniqueId val="{00000001-1C2E-4E6A-BB71-0A0ED20DA255}"/>
              </c:ext>
            </c:extLst>
          </c:dPt>
          <c:dPt>
            <c:idx val="1"/>
            <c:invertIfNegative val="0"/>
            <c:bubble3D val="0"/>
            <c:spPr>
              <a:solidFill>
                <a:srgbClr val="D48600"/>
              </a:solidFill>
              <a:ln w="15875">
                <a:noFill/>
              </a:ln>
            </c:spPr>
            <c:extLst>
              <c:ext xmlns:c16="http://schemas.microsoft.com/office/drawing/2014/chart" uri="{C3380CC4-5D6E-409C-BE32-E72D297353CC}">
                <c16:uniqueId val="{00000003-1C2E-4E6A-BB71-0A0ED20DA255}"/>
              </c:ext>
            </c:extLst>
          </c:dPt>
          <c:cat>
            <c:strRef>
              <c:f>'Shares food '!$E$4:$E$25</c:f>
              <c:strCache>
                <c:ptCount val="22"/>
                <c:pt idx="0">
                  <c:v>AT</c:v>
                </c:pt>
                <c:pt idx="1">
                  <c:v>DE</c:v>
                </c:pt>
                <c:pt idx="2">
                  <c:v>SI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LV</c:v>
                </c:pt>
                <c:pt idx="8">
                  <c:v>HR</c:v>
                </c:pt>
                <c:pt idx="9">
                  <c:v>BG</c:v>
                </c:pt>
                <c:pt idx="10">
                  <c:v>EE</c:v>
                </c:pt>
                <c:pt idx="11">
                  <c:v>LT</c:v>
                </c:pt>
                <c:pt idx="12">
                  <c:v>TR</c:v>
                </c:pt>
                <c:pt idx="13">
                  <c:v>RS</c:v>
                </c:pt>
                <c:pt idx="14">
                  <c:v>ME</c:v>
                </c:pt>
                <c:pt idx="15">
                  <c:v>RO</c:v>
                </c:pt>
                <c:pt idx="16">
                  <c:v>BA</c:v>
                </c:pt>
                <c:pt idx="17">
                  <c:v>MK</c:v>
                </c:pt>
                <c:pt idx="18">
                  <c:v>RU</c:v>
                </c:pt>
                <c:pt idx="19">
                  <c:v>AL</c:v>
                </c:pt>
                <c:pt idx="20">
                  <c:v>MD</c:v>
                </c:pt>
                <c:pt idx="21">
                  <c:v>UA</c:v>
                </c:pt>
              </c:strCache>
            </c:strRef>
          </c:cat>
          <c:val>
            <c:numRef>
              <c:f>'Shares food '!$F$4:$F$25</c:f>
              <c:numCache>
                <c:formatCode>General</c:formatCode>
                <c:ptCount val="22"/>
                <c:pt idx="0">
                  <c:v>9.6999999999999993</c:v>
                </c:pt>
                <c:pt idx="1">
                  <c:v>10.8</c:v>
                </c:pt>
                <c:pt idx="2">
                  <c:v>14</c:v>
                </c:pt>
                <c:pt idx="3">
                  <c:v>15.2</c:v>
                </c:pt>
                <c:pt idx="4">
                  <c:v>16.399999999999999</c:v>
                </c:pt>
                <c:pt idx="5">
                  <c:v>17.2</c:v>
                </c:pt>
                <c:pt idx="6">
                  <c:v>17.3</c:v>
                </c:pt>
                <c:pt idx="7">
                  <c:v>18.100000000000001</c:v>
                </c:pt>
                <c:pt idx="8">
                  <c:v>18.2</c:v>
                </c:pt>
                <c:pt idx="9">
                  <c:v>18.5</c:v>
                </c:pt>
                <c:pt idx="10">
                  <c:v>19.3</c:v>
                </c:pt>
                <c:pt idx="11">
                  <c:v>20.3</c:v>
                </c:pt>
                <c:pt idx="12">
                  <c:v>21.9</c:v>
                </c:pt>
                <c:pt idx="13">
                  <c:v>23.6</c:v>
                </c:pt>
                <c:pt idx="14">
                  <c:v>24.5</c:v>
                </c:pt>
                <c:pt idx="15">
                  <c:v>25.2</c:v>
                </c:pt>
                <c:pt idx="16">
                  <c:v>29.5</c:v>
                </c:pt>
                <c:pt idx="17">
                  <c:v>30.6</c:v>
                </c:pt>
                <c:pt idx="18">
                  <c:v>33.200000000000003</c:v>
                </c:pt>
                <c:pt idx="19">
                  <c:v>39.9</c:v>
                </c:pt>
                <c:pt idx="20">
                  <c:v>43.8</c:v>
                </c:pt>
                <c:pt idx="21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2E-4E6A-BB71-0A0ED20DA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8480"/>
        <c:axId val="72112384"/>
      </c:barChart>
      <c:catAx>
        <c:axId val="720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A"/>
            </a:solidFill>
          </a:ln>
        </c:spPr>
        <c:crossAx val="72112384"/>
        <c:crosses val="autoZero"/>
        <c:auto val="1"/>
        <c:lblAlgn val="ctr"/>
        <c:lblOffset val="100"/>
        <c:noMultiLvlLbl val="0"/>
      </c:catAx>
      <c:valAx>
        <c:axId val="72112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6868A"/>
            </a:solidFill>
          </a:ln>
        </c:spPr>
        <c:crossAx val="720684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AT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0.84771</cdr:x>
      <cdr:y>0.03896</cdr:y>
    </cdr:from>
    <cdr:to>
      <cdr:x>0.98222</cdr:x>
      <cdr:y>0.25575</cdr:y>
    </cdr:to>
    <cdr:sp macro="" textlink="">
      <cdr:nvSpPr>
        <cdr:cNvPr id="3" name="Textfeld 3">
          <a:extLst xmlns:a="http://schemas.openxmlformats.org/drawingml/2006/main">
            <a:ext uri="{FF2B5EF4-FFF2-40B4-BE49-F238E27FC236}">
              <a16:creationId xmlns:a16="http://schemas.microsoft.com/office/drawing/2014/main" id="{764D6AC3-6E3D-4103-96C8-3255241FDED1}"/>
            </a:ext>
          </a:extLst>
        </cdr:cNvPr>
        <cdr:cNvSpPr txBox="1"/>
      </cdr:nvSpPr>
      <cdr:spPr>
        <a:xfrm xmlns:a="http://schemas.openxmlformats.org/drawingml/2006/main">
          <a:off x="6413307" y="139946"/>
          <a:ext cx="1017627" cy="7788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tIns="36000" bIns="3600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TR: Food 91.5</a:t>
          </a:r>
          <a:br>
            <a:rPr lang="en-GB" sz="7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Transport: 107.6</a:t>
          </a:r>
          <a:br>
            <a:rPr lang="en-GB" sz="7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CPI</a:t>
          </a:r>
          <a:r>
            <a:rPr lang="en-GB" sz="700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73.5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0.66795</cdr:x>
      <cdr:y>0.73744</cdr:y>
    </cdr:from>
    <cdr:to>
      <cdr:x>0.86587</cdr:x>
      <cdr:y>0.85089</cdr:y>
    </cdr:to>
    <cdr:sp macro="" textlink="">
      <cdr:nvSpPr>
        <cdr:cNvPr id="2" name="Textfeld 3">
          <a:extLst xmlns:a="http://schemas.openxmlformats.org/drawingml/2006/main">
            <a:ext uri="{FF2B5EF4-FFF2-40B4-BE49-F238E27FC236}">
              <a16:creationId xmlns:a16="http://schemas.microsoft.com/office/drawing/2014/main" id="{764D6AC3-6E3D-4103-96C8-3255241FDED1}"/>
            </a:ext>
          </a:extLst>
        </cdr:cNvPr>
        <cdr:cNvSpPr txBox="1"/>
      </cdr:nvSpPr>
      <cdr:spPr>
        <a:xfrm xmlns:a="http://schemas.openxmlformats.org/drawingml/2006/main">
          <a:off x="2662086" y="1946302"/>
          <a:ext cx="788800" cy="2994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tIns="36000" bIns="3600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TR </a:t>
          </a:r>
          <a:br>
            <a:rPr lang="en-GB" sz="7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May 22: -34.3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809184" y="2225637"/>
            <a:ext cx="8334816" cy="46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2757270" y="257175"/>
            <a:ext cx="1651000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000000"/>
                </a:solidFill>
              </a:rPr>
              <a:t>Wiener Institut für Internationale Wirtschaftsvergleiche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4991383" y="266700"/>
            <a:ext cx="1989137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sz="1200" dirty="0">
                <a:solidFill>
                  <a:srgbClr val="000000"/>
                </a:solidFill>
              </a:rPr>
              <a:t>The Vienna Institute </a:t>
            </a:r>
            <a:r>
              <a:rPr lang="de-AT" sz="1200" dirty="0" err="1">
                <a:solidFill>
                  <a:srgbClr val="000000"/>
                </a:solidFill>
              </a:rPr>
              <a:t>for</a:t>
            </a:r>
            <a:r>
              <a:rPr lang="de-AT" sz="1200" dirty="0">
                <a:solidFill>
                  <a:srgbClr val="000000"/>
                </a:solidFill>
              </a:rPr>
              <a:t> International </a:t>
            </a:r>
            <a:r>
              <a:rPr lang="de-AT" sz="1200" dirty="0" err="1">
                <a:solidFill>
                  <a:srgbClr val="000000"/>
                </a:solidFill>
              </a:rPr>
              <a:t>Economic</a:t>
            </a:r>
            <a:r>
              <a:rPr lang="de-AT" sz="1200" dirty="0">
                <a:solidFill>
                  <a:srgbClr val="000000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Studies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 userDrawn="1"/>
        </p:nvSpPr>
        <p:spPr bwMode="auto">
          <a:xfrm>
            <a:off x="6514072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600" dirty="0">
                <a:solidFill>
                  <a:srgbClr val="000000"/>
                </a:solidFill>
              </a:rPr>
              <a:t>wiiw.ac.at</a:t>
            </a: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571311" y="4718303"/>
            <a:ext cx="7902130" cy="610040"/>
          </a:xfrm>
        </p:spPr>
        <p:txBody>
          <a:bodyPr lIns="92075" tIns="46038" rIns="92075" bIns="46038">
            <a:spAutoFit/>
          </a:bodyPr>
          <a:lstStyle>
            <a:lvl1pPr marL="0" indent="0">
              <a:buFont typeface="Wingdings" pitchFamily="2" charset="2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des Referenten</a:t>
            </a:r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78738" y="3462528"/>
            <a:ext cx="7906893" cy="1126462"/>
          </a:xfrm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Titel des Vortrags</a:t>
            </a:r>
            <a:br>
              <a:rPr lang="de-AT" dirty="0"/>
            </a:br>
            <a:endParaRPr lang="de-AT" dirty="0"/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2580" y="1681798"/>
            <a:ext cx="7900987" cy="535531"/>
          </a:xfrm>
        </p:spPr>
        <p:txBody>
          <a:bodyPr>
            <a:spAutoFit/>
          </a:bodyPr>
          <a:lstStyle>
            <a:lvl1pPr marL="0" indent="0"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2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60832" y="2352675"/>
            <a:ext cx="7936992" cy="535531"/>
          </a:xfrm>
        </p:spPr>
        <p:txBody>
          <a:bodyPr>
            <a:spAutoFit/>
          </a:bodyPr>
          <a:lstStyle>
            <a:lvl1pPr marL="0" indent="0"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13" name="Grafik 12" descr="wiiw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9265" y="246158"/>
            <a:ext cx="1440000" cy="59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0741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515249" y="1951038"/>
            <a:ext cx="8047038" cy="42306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37676" y="6260085"/>
            <a:ext cx="6518732" cy="374078"/>
          </a:xfrm>
        </p:spPr>
        <p:txBody>
          <a:bodyPr anchor="b" anchorCtr="0"/>
          <a:lstStyle>
            <a:lvl1pPr marL="0" indent="0">
              <a:buNone/>
              <a:tabLst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Quelle oder Bemerkungstext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804863"/>
            <a:ext cx="804233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135153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573464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6229350"/>
            <a:ext cx="6538706" cy="404813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48640" y="2560320"/>
            <a:ext cx="8034528" cy="3560064"/>
          </a:xfrm>
        </p:spPr>
        <p:txBody>
          <a:bodyPr/>
          <a:lstStyle>
            <a:lvl1pPr marL="0" indent="0">
              <a:buNone/>
              <a:tabLst/>
              <a:defRPr/>
            </a:lvl1pPr>
          </a:lstStyle>
          <a:p>
            <a:pPr lvl="0"/>
            <a:r>
              <a:rPr lang="de-DE" noProof="0"/>
              <a:t>Diagramm durch Klicken auf Symbol hinzufügen</a:t>
            </a:r>
            <a:endParaRPr lang="en-US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25334" y="1963547"/>
            <a:ext cx="8014704" cy="474853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804863"/>
            <a:ext cx="8046720" cy="978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1346574513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6229350"/>
            <a:ext cx="6538706" cy="404813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25334" y="1963547"/>
            <a:ext cx="8014704" cy="474853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804863"/>
            <a:ext cx="8046720" cy="978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  <p:sp>
        <p:nvSpPr>
          <p:cNvPr id="5" name="Rechteck 4"/>
          <p:cNvSpPr/>
          <p:nvPr userDrawn="1"/>
        </p:nvSpPr>
        <p:spPr bwMode="auto">
          <a:xfrm>
            <a:off x="539552" y="2492896"/>
            <a:ext cx="7920000" cy="3600000"/>
          </a:xfrm>
          <a:prstGeom prst="rec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GB" sz="24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2983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 descr="wiiw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9265" y="246158"/>
            <a:ext cx="1440000" cy="59252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809184" y="2225637"/>
            <a:ext cx="8334816" cy="46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135296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809184" y="2225637"/>
            <a:ext cx="8334816" cy="46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2757270" y="257175"/>
            <a:ext cx="1651000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000000"/>
                </a:solidFill>
              </a:rPr>
              <a:t>Wiener Institut für Internationale Wirtschaftsvergleiche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4991383" y="266700"/>
            <a:ext cx="1989137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sz="1200" dirty="0">
                <a:solidFill>
                  <a:srgbClr val="000000"/>
                </a:solidFill>
              </a:rPr>
              <a:t>The Vienna Institute </a:t>
            </a:r>
            <a:r>
              <a:rPr lang="de-AT" sz="1200" dirty="0" err="1">
                <a:solidFill>
                  <a:srgbClr val="000000"/>
                </a:solidFill>
              </a:rPr>
              <a:t>for</a:t>
            </a:r>
            <a:r>
              <a:rPr lang="de-AT" sz="1200" dirty="0">
                <a:solidFill>
                  <a:srgbClr val="000000"/>
                </a:solidFill>
              </a:rPr>
              <a:t> International </a:t>
            </a:r>
            <a:r>
              <a:rPr lang="de-AT" sz="1200" dirty="0" err="1">
                <a:solidFill>
                  <a:srgbClr val="000000"/>
                </a:solidFill>
              </a:rPr>
              <a:t>Economic</a:t>
            </a:r>
            <a:r>
              <a:rPr lang="de-AT" sz="1200" dirty="0">
                <a:solidFill>
                  <a:srgbClr val="000000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Studies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 userDrawn="1"/>
        </p:nvSpPr>
        <p:spPr bwMode="auto">
          <a:xfrm>
            <a:off x="6514072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600" dirty="0">
                <a:solidFill>
                  <a:srgbClr val="000000"/>
                </a:solidFill>
              </a:rPr>
              <a:t>wiiw.ac.at</a:t>
            </a: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571311" y="4718303"/>
            <a:ext cx="7902130" cy="610040"/>
          </a:xfrm>
        </p:spPr>
        <p:txBody>
          <a:bodyPr lIns="92075" tIns="46038" rIns="92075" bIns="46038">
            <a:spAutoFit/>
          </a:bodyPr>
          <a:lstStyle>
            <a:lvl1pPr marL="0" indent="0">
              <a:buFont typeface="Wingdings" pitchFamily="2" charset="2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des Referenten</a:t>
            </a:r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78738" y="3462528"/>
            <a:ext cx="7906893" cy="1126462"/>
          </a:xfrm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Titel des Vortrags</a:t>
            </a:r>
            <a:br>
              <a:rPr lang="de-AT" dirty="0"/>
            </a:br>
            <a:endParaRPr lang="de-AT" dirty="0"/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2580" y="1681798"/>
            <a:ext cx="7900987" cy="535531"/>
          </a:xfrm>
        </p:spPr>
        <p:txBody>
          <a:bodyPr>
            <a:spAutoFit/>
          </a:bodyPr>
          <a:lstStyle>
            <a:lvl1pPr marL="0" indent="0"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2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60832" y="2352675"/>
            <a:ext cx="7936992" cy="535531"/>
          </a:xfrm>
        </p:spPr>
        <p:txBody>
          <a:bodyPr>
            <a:spAutoFit/>
          </a:bodyPr>
          <a:lstStyle>
            <a:lvl1pPr marL="0" indent="0"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13" name="Grafik 12" descr="wiiw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9265" y="246158"/>
            <a:ext cx="1440000" cy="59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35114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515249" y="1951038"/>
            <a:ext cx="8047038" cy="42306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37676" y="6260085"/>
            <a:ext cx="6518732" cy="374078"/>
          </a:xfrm>
        </p:spPr>
        <p:txBody>
          <a:bodyPr anchor="b" anchorCtr="0"/>
          <a:lstStyle>
            <a:lvl1pPr marL="0" indent="0">
              <a:buNone/>
              <a:tabLst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Quelle oder Bemerkungstext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804863"/>
            <a:ext cx="804233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859238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6229350"/>
            <a:ext cx="6538706" cy="404813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48640" y="2560320"/>
            <a:ext cx="8034528" cy="3560064"/>
          </a:xfrm>
        </p:spPr>
        <p:txBody>
          <a:bodyPr/>
          <a:lstStyle>
            <a:lvl1pPr marL="0" indent="0">
              <a:buNone/>
              <a:tabLst/>
              <a:defRPr/>
            </a:lvl1pPr>
          </a:lstStyle>
          <a:p>
            <a:pPr lvl="0"/>
            <a:r>
              <a:rPr lang="de-DE" noProof="0" dirty="0"/>
              <a:t>Diagramm durch Klicken auf Symbol hinzufügen</a:t>
            </a:r>
            <a:endParaRPr lang="en-US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25334" y="1963547"/>
            <a:ext cx="8014704" cy="474853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804863"/>
            <a:ext cx="8046720" cy="978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2413985625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6229350"/>
            <a:ext cx="6538706" cy="404813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25334" y="1963547"/>
            <a:ext cx="8014704" cy="474853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804863"/>
            <a:ext cx="8046720" cy="978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442996612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38078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809184" y="2225637"/>
            <a:ext cx="8334816" cy="46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6165477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55" descr="Background new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240"/>
            <a:ext cx="91440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98750" y="257175"/>
            <a:ext cx="1651000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000000"/>
                </a:solidFill>
              </a:rPr>
              <a:t>Wiener Institut für Internationale Wirtschaftsvergleiche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640263" y="266700"/>
            <a:ext cx="1989137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sz="1200" dirty="0">
                <a:solidFill>
                  <a:srgbClr val="000000"/>
                </a:solidFill>
              </a:rPr>
              <a:t>The Vienna Institute </a:t>
            </a:r>
            <a:r>
              <a:rPr lang="de-AT" sz="1200" dirty="0" err="1">
                <a:solidFill>
                  <a:srgbClr val="000000"/>
                </a:solidFill>
              </a:rPr>
              <a:t>for</a:t>
            </a:r>
            <a:r>
              <a:rPr lang="de-AT" sz="1200" dirty="0">
                <a:solidFill>
                  <a:srgbClr val="000000"/>
                </a:solidFill>
              </a:rPr>
              <a:t> International </a:t>
            </a:r>
            <a:r>
              <a:rPr lang="de-AT" sz="1200" dirty="0" err="1">
                <a:solidFill>
                  <a:srgbClr val="000000"/>
                </a:solidFill>
              </a:rPr>
              <a:t>Economic</a:t>
            </a:r>
            <a:r>
              <a:rPr lang="de-AT" sz="1200" dirty="0">
                <a:solidFill>
                  <a:srgbClr val="000000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Studies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 userDrawn="1"/>
        </p:nvSpPr>
        <p:spPr bwMode="auto">
          <a:xfrm>
            <a:off x="7004177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600" dirty="0">
                <a:solidFill>
                  <a:srgbClr val="000000"/>
                </a:solidFill>
              </a:rPr>
              <a:t>www.wiiw.ac.at</a:t>
            </a: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571311" y="4718303"/>
            <a:ext cx="7902130" cy="610040"/>
          </a:xfrm>
        </p:spPr>
        <p:txBody>
          <a:bodyPr lIns="92075" tIns="46038" rIns="92075" bIns="46038">
            <a:spAutoFit/>
          </a:bodyPr>
          <a:lstStyle>
            <a:lvl1pPr marL="0" indent="0">
              <a:buFont typeface="Wingdings" pitchFamily="2" charset="2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des Referenten</a:t>
            </a:r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78738" y="3462528"/>
            <a:ext cx="7906893" cy="1126462"/>
          </a:xfrm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Titel des Vortrags</a:t>
            </a:r>
            <a:br>
              <a:rPr lang="de-AT" dirty="0"/>
            </a:br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2580" y="1681798"/>
            <a:ext cx="7900987" cy="535531"/>
          </a:xfrm>
        </p:spPr>
        <p:txBody>
          <a:bodyPr>
            <a:spAutoFit/>
          </a:bodyPr>
          <a:lstStyle>
            <a:lvl1pPr marL="0" indent="0"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60832" y="2352675"/>
            <a:ext cx="7936992" cy="535531"/>
          </a:xfrm>
        </p:spPr>
        <p:txBody>
          <a:bodyPr>
            <a:spAutoFit/>
          </a:bodyPr>
          <a:lstStyle>
            <a:lvl1pPr marL="0" indent="0"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57086376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05.07.22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804863"/>
            <a:ext cx="804233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err="1"/>
              <a:t>Keraussage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der Folie  - auch 2-zeilig möglich 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587625" y="1143000"/>
            <a:ext cx="2060575" cy="4632325"/>
            <a:chOff x="1630" y="720"/>
            <a:chExt cx="1298" cy="2918"/>
          </a:xfrm>
        </p:grpSpPr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 rot="1314767">
              <a:off x="1630" y="2918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808080"/>
                </a:solidFill>
              </a:endParaRPr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 rot="1314767">
              <a:off x="2544" y="720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808080"/>
                </a:solidFill>
              </a:endParaRPr>
            </a:p>
          </p:txBody>
        </p:sp>
      </p:grp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-19050"/>
            <a:ext cx="9144000" cy="46831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808080"/>
              </a:solidFill>
            </a:endParaRPr>
          </a:p>
        </p:txBody>
      </p:sp>
      <p:pic>
        <p:nvPicPr>
          <p:cNvPr id="20486" name="Picture 51" descr="wiiw_logo-farbe"/>
          <p:cNvPicPr>
            <a:picLocks noChangeAspect="1" noChangeArrowheads="1"/>
          </p:cNvPicPr>
          <p:nvPr/>
        </p:nvPicPr>
        <p:blipFill>
          <a:blip r:embed="rId14" cstate="print"/>
          <a:srcRect l="42717" t="-3972"/>
          <a:stretch>
            <a:fillRect/>
          </a:stretch>
        </p:blipFill>
        <p:spPr bwMode="auto">
          <a:xfrm>
            <a:off x="7540774" y="6205728"/>
            <a:ext cx="595630" cy="4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7256532" y="6289044"/>
            <a:ext cx="369209" cy="369332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de-DE" dirty="0">
                <a:solidFill>
                  <a:srgbClr val="000000"/>
                </a:solidFill>
                <a:latin typeface="Symbol" pitchFamily="18" charset="2"/>
              </a:rPr>
              <a:t>Ó</a:t>
            </a:r>
            <a:endParaRPr kumimoji="1" lang="de-DE" dirty="0">
              <a:solidFill>
                <a:srgbClr val="000000"/>
              </a:solidFill>
              <a:latin typeface="TheSans B6 SemiBold" pitchFamily="50" charset="0"/>
            </a:endParaRP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7768296" y="6315563"/>
            <a:ext cx="869950" cy="307777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09BDCF1-032C-4650-9C27-A924BC864BC2}" type="slidenum">
              <a:rPr kumimoji="1" lang="de-AT" sz="1400">
                <a:solidFill>
                  <a:srgbClr val="000000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de-AT" sz="1400" dirty="0">
              <a:solidFill>
                <a:srgbClr val="000000"/>
              </a:solidFill>
            </a:endParaRPr>
          </a:p>
        </p:txBody>
      </p:sp>
      <p:sp>
        <p:nvSpPr>
          <p:cNvPr id="20489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937" y="1975104"/>
            <a:ext cx="8063039" cy="419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Klicken Sie, um die Formate des Vorlagentextes zu bearbeiten</a:t>
            </a:r>
          </a:p>
          <a:p>
            <a:pPr lvl="1"/>
            <a:r>
              <a:rPr lang="de-AT" dirty="0"/>
              <a:t>Zweite Ebene</a:t>
            </a:r>
            <a:endParaRPr lang="de-DE" dirty="0"/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pic>
        <p:nvPicPr>
          <p:cNvPr id="15" name="Grafik 14" descr="wiiw log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59265" y="108136"/>
            <a:ext cx="1440000" cy="59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8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zoom/>
  </p:transition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8CA1B"/>
        </a:buClr>
        <a:buSzPct val="120000"/>
        <a:buFont typeface="Wingdings" pitchFamily="2" charset="2"/>
        <a:buChar char="§"/>
        <a:tabLst>
          <a:tab pos="1046163" algn="l"/>
        </a:tabLst>
        <a:defRPr kumimoji="1"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A700"/>
        </a:buClr>
        <a:buChar char="-"/>
        <a:tabLst>
          <a:tab pos="1046163" algn="l"/>
        </a:tabLst>
        <a:defRPr kumimoji="1" sz="2400">
          <a:solidFill>
            <a:srgbClr val="000000"/>
          </a:solidFill>
          <a:latin typeface="+mn-lt"/>
        </a:defRPr>
      </a:lvl2pPr>
      <a:lvl3pPr marL="1162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1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iiw.ac.at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www.youtube.com/channel/UCyNuSfsgzgBsIf7AaH8Vk-Q/videos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facebook.com/wiiw.economic.studies/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twitter.com/wiiw_news/" TargetMode="Externa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 sz="quarter"/>
          </p:nvPr>
        </p:nvSpPr>
        <p:spPr>
          <a:xfrm>
            <a:off x="571311" y="3078547"/>
            <a:ext cx="7906893" cy="107895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Forecasts for CESEE:</a:t>
            </a:r>
            <a:br>
              <a:rPr lang="en-GB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Impressive resilience unlikely to last</a:t>
            </a:r>
            <a:endParaRPr lang="en-GB" b="1">
              <a:solidFill>
                <a:schemeClr val="accent3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Untertitel 14"/>
          <p:cNvSpPr>
            <a:spLocks noGrp="1"/>
          </p:cNvSpPr>
          <p:nvPr>
            <p:ph type="subTitle" sz="quarter" idx="1"/>
          </p:nvPr>
        </p:nvSpPr>
        <p:spPr>
          <a:xfrm>
            <a:off x="486294" y="5301208"/>
            <a:ext cx="7902130" cy="39485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Olga Pindyuk, Economist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467544" y="1627406"/>
            <a:ext cx="8356915" cy="782009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July 6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>
              <a:lnSpc>
                <a:spcPct val="120000"/>
              </a:lnSpc>
            </a:pP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521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5517232"/>
            <a:ext cx="7565437" cy="1116931"/>
          </a:xfrm>
        </p:spPr>
        <p:txBody>
          <a:bodyPr/>
          <a:lstStyle/>
          <a:p>
            <a:r>
              <a:rPr lang="en-GB" dirty="0"/>
              <a:t>Note: The at-risk-of-poverty rate is the percentage of persons living in households where the equivalised total disposable household income is below the at-risk-of-poverty threshold, defined as 60% of median equivalised disposable income of all households.</a:t>
            </a:r>
            <a:endParaRPr lang="en-AT" dirty="0"/>
          </a:p>
          <a:p>
            <a:r>
              <a:rPr lang="en-GB" dirty="0"/>
              <a:t>Source: Eurostat.</a:t>
            </a:r>
            <a:endParaRPr lang="en-AT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At-risk-of-poverty rate by poverty threshold in 2020, %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14" y="836712"/>
            <a:ext cx="7803208" cy="937949"/>
          </a:xfrm>
        </p:spPr>
        <p:txBody>
          <a:bodyPr/>
          <a:lstStyle/>
          <a:p>
            <a:r>
              <a:rPr lang="de-AT" dirty="0" err="1"/>
              <a:t>Increasingly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households</a:t>
            </a:r>
            <a:r>
              <a:rPr lang="de-AT" dirty="0"/>
              <a:t> </a:t>
            </a:r>
            <a:r>
              <a:rPr lang="de-AT" dirty="0" err="1"/>
              <a:t>being</a:t>
            </a:r>
            <a:r>
              <a:rPr lang="de-AT" dirty="0"/>
              <a:t> </a:t>
            </a:r>
            <a:r>
              <a:rPr lang="de-AT" dirty="0" err="1"/>
              <a:t>pushed</a:t>
            </a:r>
            <a:r>
              <a:rPr lang="de-AT" dirty="0"/>
              <a:t>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poverty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2" name="Chart 2">
            <a:extLst>
              <a:ext uri="{FF2B5EF4-FFF2-40B4-BE49-F238E27FC236}">
                <a16:creationId xmlns:a16="http://schemas.microsoft.com/office/drawing/2014/main" id="{874E6B02-BD16-4CC9-A0CA-72B999332595}"/>
              </a:ext>
            </a:extLst>
          </p:cNvPr>
          <p:cNvGraphicFramePr>
            <a:graphicFrameLocks/>
          </p:cNvGraphicFramePr>
          <p:nvPr/>
        </p:nvGraphicFramePr>
        <p:xfrm>
          <a:off x="323528" y="2310353"/>
          <a:ext cx="7920000" cy="3446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003564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br>
              <a:rPr lang="en-GB" sz="1000" dirty="0"/>
            </a:br>
            <a:r>
              <a:rPr lang="en-GB" sz="1000" dirty="0"/>
              <a:t>Note: June data as of 23.06.2022.</a:t>
            </a:r>
            <a:br>
              <a:rPr lang="en-GB" sz="1000" dirty="0"/>
            </a:br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Monthly Database incorporating national statistics</a:t>
            </a:r>
            <a:r>
              <a:rPr lang="fr-FR" sz="1000" dirty="0"/>
              <a:t>.</a:t>
            </a:r>
            <a:endParaRPr lang="en-GB" sz="10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5334" y="1963547"/>
            <a:ext cx="8223130" cy="817381"/>
          </a:xfrm>
        </p:spPr>
        <p:txBody>
          <a:bodyPr/>
          <a:lstStyle/>
          <a:p>
            <a:r>
              <a:rPr lang="en-GB" dirty="0"/>
              <a:t>Central bank nominal policy rate, end of month, %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937949"/>
          </a:xfrm>
        </p:spPr>
        <p:txBody>
          <a:bodyPr/>
          <a:lstStyle/>
          <a:p>
            <a:r>
              <a:rPr lang="de-AT" dirty="0"/>
              <a:t>Most </a:t>
            </a:r>
            <a:r>
              <a:rPr lang="de-AT" dirty="0" err="1"/>
              <a:t>central</a:t>
            </a:r>
            <a:r>
              <a:rPr lang="de-AT" dirty="0"/>
              <a:t> </a:t>
            </a:r>
            <a:r>
              <a:rPr lang="de-AT" dirty="0" err="1"/>
              <a:t>banks</a:t>
            </a:r>
            <a:r>
              <a:rPr lang="de-AT" dirty="0"/>
              <a:t> </a:t>
            </a:r>
            <a:r>
              <a:rPr lang="de-AT" dirty="0" err="1"/>
              <a:t>continue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tighten</a:t>
            </a:r>
            <a:r>
              <a:rPr lang="de-AT" dirty="0"/>
              <a:t> </a:t>
            </a:r>
            <a:r>
              <a:rPr lang="de-AT" dirty="0" err="1"/>
              <a:t>sharply</a:t>
            </a:r>
            <a:r>
              <a:rPr lang="de-AT" dirty="0"/>
              <a:t> </a:t>
            </a:r>
            <a:r>
              <a:rPr lang="de-AT" dirty="0" err="1"/>
              <a:t>their</a:t>
            </a:r>
            <a:r>
              <a:rPr lang="de-AT" dirty="0"/>
              <a:t> </a:t>
            </a:r>
            <a:r>
              <a:rPr lang="de-AT" dirty="0" err="1"/>
              <a:t>monetary</a:t>
            </a:r>
            <a:r>
              <a:rPr lang="de-AT" dirty="0"/>
              <a:t> </a:t>
            </a:r>
            <a:r>
              <a:rPr lang="de-AT" dirty="0" err="1"/>
              <a:t>policy</a:t>
            </a:r>
            <a:r>
              <a:rPr lang="de-AT" dirty="0"/>
              <a:t> in </a:t>
            </a:r>
            <a:r>
              <a:rPr lang="de-AT" dirty="0" err="1"/>
              <a:t>response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soaring</a:t>
            </a:r>
            <a:r>
              <a:rPr lang="de-AT" dirty="0"/>
              <a:t> </a:t>
            </a:r>
            <a:r>
              <a:rPr lang="de-AT" dirty="0" err="1"/>
              <a:t>inflation</a:t>
            </a:r>
            <a:r>
              <a:rPr lang="de-AT" dirty="0"/>
              <a:t>… </a:t>
            </a:r>
            <a:endParaRPr lang="en-GB" dirty="0"/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99B41B70-3F53-4E71-9FF0-05B5B1B427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873297"/>
              </p:ext>
            </p:extLst>
          </p:nvPr>
        </p:nvGraphicFramePr>
        <p:xfrm>
          <a:off x="620771" y="2503031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4">
            <a:extLst>
              <a:ext uri="{FF2B5EF4-FFF2-40B4-BE49-F238E27FC236}">
                <a16:creationId xmlns:a16="http://schemas.microsoft.com/office/drawing/2014/main" id="{729FE9B3-6C5B-4D6B-AD22-4E49955854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659176"/>
              </p:ext>
            </p:extLst>
          </p:nvPr>
        </p:nvGraphicFramePr>
        <p:xfrm>
          <a:off x="4788464" y="2503031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905288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139412"/>
            <a:ext cx="7565437" cy="494751"/>
          </a:xfrm>
        </p:spPr>
        <p:txBody>
          <a:bodyPr/>
          <a:lstStyle/>
          <a:p>
            <a:r>
              <a:rPr lang="en-GB" sz="1000" dirty="0"/>
              <a:t>Note: Simple averages for country aggregates. CIS includes Belarus, Kazakhstan, and Moldova. </a:t>
            </a:r>
            <a:br>
              <a:rPr lang="en-GB" sz="1000" dirty="0"/>
            </a:br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Monthly Database incorporating national statistics.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Real policy rate, CPI deflated, %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14" y="836712"/>
            <a:ext cx="7803208" cy="494751"/>
          </a:xfrm>
        </p:spPr>
        <p:txBody>
          <a:bodyPr/>
          <a:lstStyle/>
          <a:p>
            <a:r>
              <a:rPr lang="de-AT" dirty="0"/>
              <a:t>…but real </a:t>
            </a:r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rates</a:t>
            </a:r>
            <a:r>
              <a:rPr lang="de-AT" dirty="0"/>
              <a:t> </a:t>
            </a:r>
            <a:r>
              <a:rPr lang="de-AT" dirty="0" err="1"/>
              <a:t>remain</a:t>
            </a:r>
            <a:r>
              <a:rPr lang="de-AT" dirty="0"/>
              <a:t> </a:t>
            </a:r>
            <a:r>
              <a:rPr lang="de-AT" dirty="0" err="1"/>
              <a:t>mostly</a:t>
            </a:r>
            <a:r>
              <a:rPr lang="de-AT" dirty="0"/>
              <a:t> negative</a:t>
            </a:r>
            <a:endParaRPr lang="en-GB" dirty="0"/>
          </a:p>
        </p:txBody>
      </p:sp>
      <p:graphicFrame>
        <p:nvGraphicFramePr>
          <p:cNvPr id="13" name="Chart 2">
            <a:extLst>
              <a:ext uri="{FF2B5EF4-FFF2-40B4-BE49-F238E27FC236}">
                <a16:creationId xmlns:a16="http://schemas.microsoft.com/office/drawing/2014/main" id="{53618431-CDF6-A84A-81A9-5BF0E1DF2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861969"/>
              </p:ext>
            </p:extLst>
          </p:nvPr>
        </p:nvGraphicFramePr>
        <p:xfrm>
          <a:off x="395536" y="2492896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745386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Annual Database incorporating national statistics and Eurostat; </a:t>
            </a:r>
            <a:r>
              <a:rPr lang="en-GB" sz="1000" dirty="0" err="1"/>
              <a:t>wiiw</a:t>
            </a:r>
            <a:r>
              <a:rPr lang="en-GB" sz="1000" dirty="0"/>
              <a:t> forecasts.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Fiscal balance in % of GDP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14" y="836712"/>
            <a:ext cx="7803208" cy="494751"/>
          </a:xfrm>
        </p:spPr>
        <p:txBody>
          <a:bodyPr/>
          <a:lstStyle/>
          <a:p>
            <a:r>
              <a:rPr lang="de-AT" dirty="0"/>
              <a:t>Fiscal </a:t>
            </a:r>
            <a:r>
              <a:rPr lang="de-AT" dirty="0" err="1"/>
              <a:t>stimulus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one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key</a:t>
            </a:r>
            <a:r>
              <a:rPr lang="de-AT" dirty="0"/>
              <a:t> </a:t>
            </a:r>
            <a:r>
              <a:rPr lang="de-AT" dirty="0" err="1"/>
              <a:t>sources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resilience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2621CEB8-6345-B14C-9545-BD09643E1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652544"/>
              </p:ext>
            </p:extLst>
          </p:nvPr>
        </p:nvGraphicFramePr>
        <p:xfrm>
          <a:off x="468424" y="2570176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71360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937949"/>
          </a:xfrm>
        </p:spPr>
        <p:txBody>
          <a:bodyPr/>
          <a:lstStyle/>
          <a:p>
            <a:r>
              <a:rPr lang="de-AT" dirty="0" err="1"/>
              <a:t>We</a:t>
            </a:r>
            <a:r>
              <a:rPr lang="de-AT" dirty="0"/>
              <a:t> </a:t>
            </a:r>
            <a:r>
              <a:rPr lang="de-AT" dirty="0" err="1"/>
              <a:t>revise</a:t>
            </a:r>
            <a:r>
              <a:rPr lang="de-AT" dirty="0"/>
              <a:t> </a:t>
            </a:r>
            <a:r>
              <a:rPr lang="de-AT" dirty="0" err="1"/>
              <a:t>upwards</a:t>
            </a:r>
            <a:r>
              <a:rPr lang="de-AT" dirty="0"/>
              <a:t> </a:t>
            </a:r>
            <a:r>
              <a:rPr lang="de-AT" dirty="0" err="1"/>
              <a:t>inflation</a:t>
            </a:r>
            <a:r>
              <a:rPr lang="de-AT" dirty="0"/>
              <a:t> </a:t>
            </a:r>
            <a:r>
              <a:rPr lang="de-AT" dirty="0" err="1"/>
              <a:t>forecasts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2022 and 2023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most</a:t>
            </a:r>
            <a:r>
              <a:rPr lang="de-AT" dirty="0"/>
              <a:t> countries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F6BDEE-FF32-4C2D-924D-A689AAFF1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064" y="6381328"/>
            <a:ext cx="6538706" cy="404813"/>
          </a:xfrm>
        </p:spPr>
        <p:txBody>
          <a:bodyPr/>
          <a:lstStyle/>
          <a:p>
            <a:r>
              <a:rPr lang="de-AT" dirty="0"/>
              <a:t>Note: Colour </a:t>
            </a:r>
            <a:r>
              <a:rPr lang="de-AT" dirty="0" err="1"/>
              <a:t>scale</a:t>
            </a:r>
            <a:r>
              <a:rPr lang="de-AT" dirty="0"/>
              <a:t> </a:t>
            </a:r>
            <a:r>
              <a:rPr lang="de-AT" dirty="0" err="1"/>
              <a:t>variation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maximum (</a:t>
            </a:r>
            <a:r>
              <a:rPr lang="de-AT" dirty="0" err="1"/>
              <a:t>red</a:t>
            </a:r>
            <a:r>
              <a:rPr lang="de-AT" dirty="0"/>
              <a:t>)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minimum</a:t>
            </a:r>
            <a:r>
              <a:rPr lang="de-AT" dirty="0"/>
              <a:t> (</a:t>
            </a:r>
            <a:r>
              <a:rPr lang="de-AT" dirty="0" err="1"/>
              <a:t>green</a:t>
            </a:r>
            <a:r>
              <a:rPr lang="de-AT" dirty="0"/>
              <a:t>) </a:t>
            </a:r>
            <a:r>
              <a:rPr lang="de-AT" dirty="0" err="1"/>
              <a:t>excluding</a:t>
            </a:r>
            <a:r>
              <a:rPr lang="de-AT" dirty="0"/>
              <a:t> TR.</a:t>
            </a:r>
            <a:br>
              <a:rPr lang="de-AT" b="1" dirty="0"/>
            </a:br>
            <a:r>
              <a:rPr lang="en-GB" dirty="0"/>
              <a:t>Source: </a:t>
            </a:r>
            <a:r>
              <a:rPr lang="en-GB" sz="1200" dirty="0" err="1"/>
              <a:t>wiiw</a:t>
            </a:r>
            <a:r>
              <a:rPr lang="en-GB" sz="1200" dirty="0"/>
              <a:t> forecasts as of </a:t>
            </a:r>
            <a:r>
              <a:rPr lang="en-GB" dirty="0"/>
              <a:t>25</a:t>
            </a:r>
            <a:r>
              <a:rPr lang="en-GB" sz="1200" dirty="0"/>
              <a:t> June 2022.</a:t>
            </a:r>
            <a:endParaRPr lang="en-GB" dirty="0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CCCC070D-EBC2-C8F5-F1D2-407903FC5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42812"/>
            <a:ext cx="4991100" cy="453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94762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937949"/>
          </a:xfrm>
        </p:spPr>
        <p:txBody>
          <a:bodyPr/>
          <a:lstStyle/>
          <a:p>
            <a:r>
              <a:rPr lang="de-AT" dirty="0" err="1"/>
              <a:t>Economic</a:t>
            </a:r>
            <a:r>
              <a:rPr lang="de-AT" dirty="0"/>
              <a:t> </a:t>
            </a:r>
            <a:r>
              <a:rPr lang="de-AT" dirty="0" err="1"/>
              <a:t>growth</a:t>
            </a:r>
            <a:r>
              <a:rPr lang="de-AT" dirty="0"/>
              <a:t> </a:t>
            </a:r>
            <a:r>
              <a:rPr lang="de-AT" dirty="0" err="1"/>
              <a:t>slows</a:t>
            </a:r>
            <a:r>
              <a:rPr lang="de-AT" dirty="0"/>
              <a:t> down </a:t>
            </a:r>
            <a:r>
              <a:rPr lang="de-AT" dirty="0" err="1"/>
              <a:t>significantly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result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invasion</a:t>
            </a:r>
            <a:r>
              <a:rPr lang="de-AT" dirty="0"/>
              <a:t>, but </a:t>
            </a:r>
            <a:r>
              <a:rPr lang="de-AT" dirty="0" err="1"/>
              <a:t>recession</a:t>
            </a:r>
            <a:r>
              <a:rPr lang="de-AT" dirty="0"/>
              <a:t> </a:t>
            </a:r>
            <a:r>
              <a:rPr lang="de-AT" dirty="0" err="1"/>
              <a:t>avoidable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most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F6BDEE-FF32-4C2D-924D-A689AAFF1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064" y="6381328"/>
            <a:ext cx="6538706" cy="404813"/>
          </a:xfrm>
        </p:spPr>
        <p:txBody>
          <a:bodyPr/>
          <a:lstStyle/>
          <a:p>
            <a:r>
              <a:rPr lang="de-AT" dirty="0"/>
              <a:t>Note: Colour </a:t>
            </a:r>
            <a:r>
              <a:rPr lang="de-AT" dirty="0" err="1"/>
              <a:t>scale</a:t>
            </a:r>
            <a:r>
              <a:rPr lang="de-AT" dirty="0"/>
              <a:t> </a:t>
            </a:r>
            <a:r>
              <a:rPr lang="de-AT" dirty="0" err="1"/>
              <a:t>variation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minimum</a:t>
            </a:r>
            <a:r>
              <a:rPr lang="de-AT" dirty="0"/>
              <a:t> (</a:t>
            </a:r>
            <a:r>
              <a:rPr lang="de-AT" dirty="0" err="1"/>
              <a:t>red</a:t>
            </a:r>
            <a:r>
              <a:rPr lang="de-AT" dirty="0"/>
              <a:t>)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maximum (</a:t>
            </a:r>
            <a:r>
              <a:rPr lang="de-AT" dirty="0" err="1"/>
              <a:t>green</a:t>
            </a:r>
            <a:r>
              <a:rPr lang="de-AT" dirty="0"/>
              <a:t>) </a:t>
            </a:r>
            <a:r>
              <a:rPr lang="de-AT" dirty="0" err="1"/>
              <a:t>excluding</a:t>
            </a:r>
            <a:r>
              <a:rPr lang="de-AT" dirty="0"/>
              <a:t> UA.</a:t>
            </a:r>
            <a:br>
              <a:rPr lang="de-AT" b="1" dirty="0"/>
            </a:br>
            <a:r>
              <a:rPr lang="en-GB" dirty="0"/>
              <a:t>Source: </a:t>
            </a:r>
            <a:r>
              <a:rPr lang="en-GB" sz="1200" dirty="0" err="1"/>
              <a:t>wiiw</a:t>
            </a:r>
            <a:r>
              <a:rPr lang="en-GB" sz="1200" dirty="0"/>
              <a:t> forecasts as of </a:t>
            </a:r>
            <a:r>
              <a:rPr lang="en-GB" dirty="0"/>
              <a:t>25</a:t>
            </a:r>
            <a:r>
              <a:rPr lang="en-GB" sz="1200" dirty="0"/>
              <a:t> June 2022.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3556DA5-B123-E210-4A0D-0659916BC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T"/>
          </a:p>
        </p:txBody>
      </p:sp>
      <p:pic>
        <p:nvPicPr>
          <p:cNvPr id="1025" name="Grafik 2">
            <a:extLst>
              <a:ext uri="{FF2B5EF4-FFF2-40B4-BE49-F238E27FC236}">
                <a16:creationId xmlns:a16="http://schemas.microsoft.com/office/drawing/2014/main" id="{F80637FF-F855-4BC5-EC88-10EFBA64A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24" y="1742812"/>
            <a:ext cx="48514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40A90EC-CC33-EE3E-B600-4971D0761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9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89910417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4955" y="1556792"/>
            <a:ext cx="8023829" cy="4496345"/>
          </a:xfrm>
          <a:noFill/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Outcome and length of the war remain hugely uncertain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Persistently high inflation </a:t>
            </a:r>
            <a:r>
              <a:rPr lang="en-GB" sz="2000" dirty="0"/>
              <a:t>could trigger a </a:t>
            </a:r>
            <a:r>
              <a:rPr lang="en-GB" sz="2000" dirty="0" err="1"/>
              <a:t>stagflationary</a:t>
            </a:r>
            <a:r>
              <a:rPr lang="en-GB" sz="2000" dirty="0"/>
              <a:t> hard landing</a:t>
            </a:r>
            <a:r>
              <a:rPr lang="en-AT" sz="2000" dirty="0"/>
              <a:t> 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Sudden stop of gas supplies by Russia could bring winter energy rationing and push many countries into a recession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Inflated asset prices could lead to abrupt housing prices corrections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Outcome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next</a:t>
            </a:r>
            <a:r>
              <a:rPr lang="de-DE" sz="2000" dirty="0"/>
              <a:t> US </a:t>
            </a:r>
            <a:r>
              <a:rPr lang="de-DE" sz="2000" dirty="0" err="1"/>
              <a:t>elections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impact</a:t>
            </a:r>
            <a:r>
              <a:rPr lang="de-DE" sz="2000" dirty="0"/>
              <a:t> </a:t>
            </a:r>
            <a:r>
              <a:rPr lang="de-DE" sz="2000" dirty="0" err="1"/>
              <a:t>negatively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shape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European </a:t>
            </a:r>
            <a:r>
              <a:rPr lang="de-DE" sz="2000" dirty="0" err="1"/>
              <a:t>security</a:t>
            </a:r>
            <a:r>
              <a:rPr lang="de-DE" sz="2000" dirty="0"/>
              <a:t> 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494751"/>
          </a:xfrm>
        </p:spPr>
        <p:txBody>
          <a:bodyPr/>
          <a:lstStyle/>
          <a:p>
            <a:r>
              <a:rPr lang="de-DE" dirty="0"/>
              <a:t>Negative </a:t>
            </a:r>
            <a:r>
              <a:rPr lang="de-DE" dirty="0" err="1"/>
              <a:t>risks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mounting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Action Button: Forwards or Next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CAF5931-EB09-707B-C9B6-700B8837E0E8}"/>
              </a:ext>
            </a:extLst>
          </p:cNvPr>
          <p:cNvSpPr/>
          <p:nvPr/>
        </p:nvSpPr>
        <p:spPr bwMode="auto">
          <a:xfrm>
            <a:off x="6876256" y="3789040"/>
            <a:ext cx="504056" cy="216024"/>
          </a:xfrm>
          <a:prstGeom prst="actionButtonForwardNex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AT" sz="2400" b="0" i="0" u="none" strike="noStrike" cap="none" normalizeH="0" baseline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  <p:sp>
        <p:nvSpPr>
          <p:cNvPr id="5" name="Action Button: Forwards or Next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9B3D717-F430-DAAD-3531-1E68F4D7E7E7}"/>
              </a:ext>
            </a:extLst>
          </p:cNvPr>
          <p:cNvSpPr/>
          <p:nvPr/>
        </p:nvSpPr>
        <p:spPr bwMode="auto">
          <a:xfrm>
            <a:off x="2483768" y="4797152"/>
            <a:ext cx="576064" cy="216024"/>
          </a:xfrm>
          <a:prstGeom prst="actionButtonForwardNex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AT" sz="2400" b="0" i="0" u="none" strike="noStrike" cap="none" normalizeH="0" baseline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  <p:sp>
        <p:nvSpPr>
          <p:cNvPr id="6" name="Action Button: Forwards or Next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21D5029A-AA02-741C-E273-42FC2A3FD1C7}"/>
              </a:ext>
            </a:extLst>
          </p:cNvPr>
          <p:cNvSpPr/>
          <p:nvPr/>
        </p:nvSpPr>
        <p:spPr bwMode="auto">
          <a:xfrm>
            <a:off x="3491880" y="5805263"/>
            <a:ext cx="504056" cy="247874"/>
          </a:xfrm>
          <a:prstGeom prst="actionButtonForwardNex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AT" sz="2400" b="0" i="0" u="none" strike="noStrike" cap="none" normalizeH="0" baseline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57142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Notes: according to SITC 4 rev. classification, 2-digit level, oil corresponds to 33 (petroleum and products), gas to 34 (gas, natural and manufactured).</a:t>
            </a:r>
            <a:br>
              <a:rPr lang="en-GB" sz="1000" dirty="0"/>
            </a:br>
            <a:r>
              <a:rPr lang="en-GB" sz="1000" dirty="0"/>
              <a:t>Source: WITC - UN </a:t>
            </a:r>
            <a:r>
              <a:rPr lang="en-GB" sz="1000" dirty="0" err="1"/>
              <a:t>Comtrade</a:t>
            </a:r>
            <a:r>
              <a:rPr lang="en-GB" sz="1000" dirty="0"/>
              <a:t>, </a:t>
            </a:r>
            <a:r>
              <a:rPr lang="en-GB" sz="1000" dirty="0" err="1"/>
              <a:t>wiiw</a:t>
            </a:r>
            <a:r>
              <a:rPr lang="en-GB" sz="1000" dirty="0"/>
              <a:t> calculations.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Dependence on Russian oil and gas </a:t>
            </a:r>
            <a:br>
              <a:rPr lang="en-GB" dirty="0"/>
            </a:br>
            <a:r>
              <a:rPr lang="en-GB" dirty="0"/>
              <a:t>in % of total imports of oil and gas, 2020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14" y="836712"/>
            <a:ext cx="7803208" cy="937949"/>
          </a:xfrm>
        </p:spPr>
        <p:txBody>
          <a:bodyPr/>
          <a:lstStyle/>
          <a:p>
            <a:r>
              <a:rPr lang="de-AT" dirty="0"/>
              <a:t>Many countries </a:t>
            </a:r>
            <a:r>
              <a:rPr lang="de-AT" dirty="0" err="1"/>
              <a:t>would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strongly</a:t>
            </a:r>
            <a:r>
              <a:rPr lang="de-AT" dirty="0"/>
              <a:t> </a:t>
            </a:r>
            <a:r>
              <a:rPr lang="de-AT" dirty="0" err="1"/>
              <a:t>affected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Russian</a:t>
            </a:r>
            <a:r>
              <a:rPr lang="de-AT" dirty="0"/>
              <a:t> gas </a:t>
            </a:r>
            <a:r>
              <a:rPr lang="de-AT" dirty="0" err="1"/>
              <a:t>winter</a:t>
            </a:r>
            <a:r>
              <a:rPr lang="de-AT" dirty="0"/>
              <a:t> </a:t>
            </a:r>
            <a:r>
              <a:rPr lang="de-AT" dirty="0" err="1"/>
              <a:t>shut</a:t>
            </a:r>
            <a:r>
              <a:rPr lang="de-AT" dirty="0"/>
              <a:t>-off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0" name="Chart 4">
            <a:extLst>
              <a:ext uri="{FF2B5EF4-FFF2-40B4-BE49-F238E27FC236}">
                <a16:creationId xmlns:a16="http://schemas.microsoft.com/office/drawing/2014/main" id="{797463DB-228A-4440-97F5-A9CB14B78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821153"/>
              </p:ext>
            </p:extLst>
          </p:nvPr>
        </p:nvGraphicFramePr>
        <p:xfrm>
          <a:off x="395536" y="2421288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ction Button: Back or Previous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EECEB7-6CD9-BE23-2FAE-BDF773C5C01C}"/>
              </a:ext>
            </a:extLst>
          </p:cNvPr>
          <p:cNvSpPr/>
          <p:nvPr/>
        </p:nvSpPr>
        <p:spPr bwMode="auto">
          <a:xfrm>
            <a:off x="6858000" y="1982723"/>
            <a:ext cx="522312" cy="230504"/>
          </a:xfrm>
          <a:prstGeom prst="actionButtonBackPrevious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AT" sz="2400" b="0" i="0" u="none" strike="noStrike" cap="none" normalizeH="0" baseline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8673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Monthly Database incorporating national and Eurostat statistics and Eurostat.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552" y="1772816"/>
            <a:ext cx="8033450" cy="494751"/>
          </a:xfrm>
        </p:spPr>
        <p:txBody>
          <a:bodyPr/>
          <a:lstStyle/>
          <a:p>
            <a:r>
              <a:rPr lang="en-GB" dirty="0"/>
              <a:t>House price index and CPI, cumulative % change, Q1 2020 - Q4 2021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2"/>
            <a:ext cx="7803208" cy="937949"/>
          </a:xfrm>
        </p:spPr>
        <p:txBody>
          <a:bodyPr/>
          <a:lstStyle/>
          <a:p>
            <a:r>
              <a:rPr lang="de-AT" dirty="0" err="1"/>
              <a:t>Inflated</a:t>
            </a:r>
            <a:r>
              <a:rPr lang="de-AT" dirty="0"/>
              <a:t> </a:t>
            </a:r>
            <a:r>
              <a:rPr lang="de-AT" dirty="0" err="1"/>
              <a:t>housing</a:t>
            </a:r>
            <a:r>
              <a:rPr lang="de-AT" dirty="0"/>
              <a:t> </a:t>
            </a:r>
            <a:r>
              <a:rPr lang="de-AT" dirty="0" err="1"/>
              <a:t>prices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a </a:t>
            </a:r>
            <a:r>
              <a:rPr lang="de-AT" dirty="0" err="1"/>
              <a:t>growing</a:t>
            </a:r>
            <a:r>
              <a:rPr lang="de-AT" dirty="0"/>
              <a:t> </a:t>
            </a:r>
            <a:r>
              <a:rPr lang="de-AT" dirty="0" err="1"/>
              <a:t>concern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financial</a:t>
            </a:r>
            <a:r>
              <a:rPr lang="de-AT" dirty="0"/>
              <a:t> </a:t>
            </a:r>
            <a:r>
              <a:rPr lang="de-AT" dirty="0" err="1"/>
              <a:t>regulators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4C9AAD7C-B52E-49FA-8F70-42E1217C2164}"/>
              </a:ext>
            </a:extLst>
          </p:cNvPr>
          <p:cNvGraphicFramePr>
            <a:graphicFrameLocks/>
          </p:cNvGraphicFramePr>
          <p:nvPr/>
        </p:nvGraphicFramePr>
        <p:xfrm>
          <a:off x="396416" y="2629350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ction Button: Back or Previous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3B4877-9572-4DEB-420D-D11F0075E0C6}"/>
              </a:ext>
            </a:extLst>
          </p:cNvPr>
          <p:cNvSpPr/>
          <p:nvPr/>
        </p:nvSpPr>
        <p:spPr bwMode="auto">
          <a:xfrm>
            <a:off x="7092280" y="3234809"/>
            <a:ext cx="360040" cy="194191"/>
          </a:xfrm>
          <a:prstGeom prst="actionButtonBackPrevious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AT" sz="2400" b="0" i="0" u="none" strike="noStrike" cap="none" normalizeH="0" baseline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84915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494751"/>
          </a:xfrm>
          <a:noFill/>
        </p:spPr>
        <p:txBody>
          <a:bodyPr/>
          <a:lstStyle/>
          <a:p>
            <a:r>
              <a:rPr lang="en-US" dirty="0"/>
              <a:t>First thoughts on the medium term: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B7020-027A-47EF-B979-E12E2A8E51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072" y="1522456"/>
            <a:ext cx="8292400" cy="453650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For EU-CEE potentially important structural changes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Continuation of decoupling from Russia that started in 2014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Acceleration of green transition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Higher defence spending, end of peace dividend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Concern about investor sentiment in and towards countries that are also threatened by Russia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For Western Balkans decoupling from Russia will be more painful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Stronger linkages with Russia than EU-CEE and no </a:t>
            </a:r>
            <a:r>
              <a:rPr lang="en-GB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shock-absorber of EU funds.</a:t>
            </a:r>
            <a:endParaRPr lang="en-GB" sz="1800" dirty="0"/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On a plus side: possible acceleration of the EU accession</a:t>
            </a:r>
            <a:endParaRPr lang="en-GB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For Russia – increasing economic isolation and long-term damage to the economy</a:t>
            </a:r>
          </a:p>
          <a:p>
            <a:pPr marL="1028700" lvl="1">
              <a:lnSpc>
                <a:spcPct val="150000"/>
              </a:lnSpc>
              <a:buFont typeface="Wingdings" pitchFamily="2" charset="2"/>
              <a:buChar char="Ø"/>
            </a:pPr>
            <a:endParaRPr lang="en-GB" sz="1800" dirty="0"/>
          </a:p>
          <a:p>
            <a:pPr marL="1028700" lvl="1">
              <a:lnSpc>
                <a:spcPct val="150000"/>
              </a:lnSpc>
              <a:buFont typeface="Wingdings" pitchFamily="2" charset="2"/>
              <a:buChar char="Ø"/>
            </a:pPr>
            <a:endParaRPr lang="en-GB" sz="1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3362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4080" y="1412776"/>
            <a:ext cx="8014704" cy="4496345"/>
          </a:xfrm>
          <a:noFill/>
        </p:spPr>
        <p:txBody>
          <a:bodyPr/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/>
              <a:t>A review of Q1’2022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/>
              <a:t>Soaring inflation becomes the main challenge for economies</a:t>
            </a:r>
          </a:p>
          <a:p>
            <a:pPr marL="108585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800"/>
              <a:t>Beyond supply-chain bottlenecks</a:t>
            </a:r>
          </a:p>
          <a:p>
            <a:pPr marL="108585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800"/>
              <a:t>Household incomes strongly affected</a:t>
            </a:r>
          </a:p>
          <a:p>
            <a:pPr marL="108585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1800"/>
              <a:t>Policy response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/>
              <a:t>Outlook for 2022-2024: Negative risks are mounting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/>
              <a:t>First thoughts on the medium term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804863"/>
            <a:ext cx="7659192" cy="494751"/>
          </a:xfrm>
        </p:spPr>
        <p:txBody>
          <a:bodyPr/>
          <a:lstStyle/>
          <a:p>
            <a:r>
              <a:rPr lang="en-GB"/>
              <a:t>Overview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F6BDEE-FF32-4C2D-924D-A689AAFF1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39645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494751"/>
          </a:xfrm>
          <a:noFill/>
        </p:spPr>
        <p:txBody>
          <a:bodyPr/>
          <a:lstStyle/>
          <a:p>
            <a:r>
              <a:rPr lang="en-US" dirty="0"/>
              <a:t>For Ukraine: Rebuilding and EU integration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B7020-027A-47EF-B979-E12E2A8E51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072" y="1522456"/>
            <a:ext cx="8292400" cy="453650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Severe destruction as a result of the war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Already more than USD 100b damage to infrastructure and housing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14m IDPs and refugees, thousands of civilian casualties - loss of human capital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Rebuilding job on a monumental scale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Massive Western financial support and greater integration with EU. </a:t>
            </a:r>
          </a:p>
          <a:p>
            <a:pPr marL="1028700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dirty="0"/>
              <a:t>EU candidate status will serve as an important reforms anchor.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Western investment would drive technological upgrading and productivity improvements</a:t>
            </a:r>
          </a:p>
          <a:p>
            <a:pPr marL="1028700"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dirty="0"/>
              <a:t>IT and agricultural sectors most attractive.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Potentially Russian-occupied part: Worse destruction, continued outward migration, isolation from much of global economy.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31366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064" y="1476499"/>
            <a:ext cx="8046720" cy="494751"/>
          </a:xfrm>
        </p:spPr>
        <p:txBody>
          <a:bodyPr/>
          <a:lstStyle/>
          <a:p>
            <a:pPr algn="ctr"/>
            <a:r>
              <a:rPr lang="de-DE" b="1" dirty="0" err="1"/>
              <a:t>Thank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your</a:t>
            </a:r>
            <a:r>
              <a:rPr lang="de-DE" b="1" dirty="0"/>
              <a:t> </a:t>
            </a:r>
            <a:r>
              <a:rPr lang="de-DE" b="1" dirty="0" err="1"/>
              <a:t>attention</a:t>
            </a:r>
            <a:r>
              <a:rPr lang="de-DE" b="1" dirty="0"/>
              <a:t>!</a:t>
            </a:r>
            <a:endParaRPr lang="en-GB" b="1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EE7F7A1-7411-2D4B-B2C5-6315A1097D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064" y="2276872"/>
            <a:ext cx="8032288" cy="374441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dirty="0"/>
              <a:t>Follow us at:</a:t>
            </a:r>
          </a:p>
          <a:p>
            <a:pPr algn="ctr">
              <a:lnSpc>
                <a:spcPct val="150000"/>
              </a:lnSpc>
            </a:pPr>
            <a:r>
              <a:rPr lang="en-GB" dirty="0" err="1"/>
              <a:t>w</a:t>
            </a:r>
            <a:r>
              <a:rPr lang="en-GB" sz="1800" dirty="0" err="1"/>
              <a:t>iiw.ac.at</a:t>
            </a:r>
            <a:endParaRPr lang="en-GB" sz="1800" dirty="0"/>
          </a:p>
          <a:p>
            <a:pPr>
              <a:lnSpc>
                <a:spcPct val="150000"/>
              </a:lnSpc>
            </a:pPr>
            <a:endParaRPr lang="en-GB" sz="1800" dirty="0"/>
          </a:p>
          <a:p>
            <a:pPr>
              <a:lnSpc>
                <a:spcPct val="150000"/>
              </a:lnSpc>
            </a:pPr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4E42E-E902-F74C-9092-5FF826D61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fik 2">
            <a:hlinkClick r:id="rId2"/>
            <a:extLst>
              <a:ext uri="{FF2B5EF4-FFF2-40B4-BE49-F238E27FC236}">
                <a16:creationId xmlns:a16="http://schemas.microsoft.com/office/drawing/2014/main" id="{017BA4A3-330A-334E-8745-703EF4396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54"/>
          <a:stretch/>
        </p:blipFill>
        <p:spPr>
          <a:xfrm>
            <a:off x="4556991" y="3501008"/>
            <a:ext cx="445480" cy="501558"/>
          </a:xfrm>
          <a:prstGeom prst="rect">
            <a:avLst/>
          </a:prstGeom>
        </p:spPr>
      </p:pic>
      <p:pic>
        <p:nvPicPr>
          <p:cNvPr id="12" name="Grafik 6">
            <a:hlinkClick r:id="rId4"/>
            <a:extLst>
              <a:ext uri="{FF2B5EF4-FFF2-40B4-BE49-F238E27FC236}">
                <a16:creationId xmlns:a16="http://schemas.microsoft.com/office/drawing/2014/main" id="{DFD7F9A9-2EB2-B048-B997-51F66CD6CA0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5" r="60556"/>
          <a:stretch/>
        </p:blipFill>
        <p:spPr>
          <a:xfrm>
            <a:off x="5081566" y="3501008"/>
            <a:ext cx="446010" cy="495771"/>
          </a:xfrm>
          <a:prstGeom prst="rect">
            <a:avLst/>
          </a:prstGeom>
        </p:spPr>
      </p:pic>
      <p:pic>
        <p:nvPicPr>
          <p:cNvPr id="14" name="Grafik 8">
            <a:hlinkClick r:id="rId6"/>
            <a:extLst>
              <a:ext uri="{FF2B5EF4-FFF2-40B4-BE49-F238E27FC236}">
                <a16:creationId xmlns:a16="http://schemas.microsoft.com/office/drawing/2014/main" id="{49EB6B36-701C-894F-B880-0E7DD554FF6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8"/>
          <a:stretch/>
        </p:blipFill>
        <p:spPr>
          <a:xfrm>
            <a:off x="3995936" y="3501008"/>
            <a:ext cx="454664" cy="500300"/>
          </a:xfrm>
          <a:prstGeom prst="rect">
            <a:avLst/>
          </a:prstGeom>
        </p:spPr>
      </p:pic>
      <p:pic>
        <p:nvPicPr>
          <p:cNvPr id="15" name="Grafik 9">
            <a:hlinkClick r:id="rId8"/>
            <a:extLst>
              <a:ext uri="{FF2B5EF4-FFF2-40B4-BE49-F238E27FC236}">
                <a16:creationId xmlns:a16="http://schemas.microsoft.com/office/drawing/2014/main" id="{B0B57F6A-8E75-5D4B-8021-B64EF15302B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37" y="3501008"/>
            <a:ext cx="500300" cy="5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260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662" y="6414287"/>
            <a:ext cx="6538706" cy="404813"/>
          </a:xfrm>
        </p:spPr>
        <p:txBody>
          <a:bodyPr/>
          <a:lstStyle/>
          <a:p>
            <a:r>
              <a:rPr lang="en-US" sz="1000" dirty="0"/>
              <a:t>Note: CIS include Belarus, Moldova, and Kazakhstan</a:t>
            </a:r>
            <a:br>
              <a:rPr lang="en-US" sz="1000" dirty="0"/>
            </a:br>
            <a:r>
              <a:rPr lang="en-US" sz="1000" dirty="0"/>
              <a:t>Source: </a:t>
            </a:r>
            <a:r>
              <a:rPr lang="en-US" sz="1000" dirty="0" err="1"/>
              <a:t>wiiw</a:t>
            </a:r>
            <a:r>
              <a:rPr lang="en-US" sz="1000" dirty="0"/>
              <a:t> Monthly Database incorporating national and Eurostat statistics.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064" y="1818588"/>
            <a:ext cx="8014704" cy="474853"/>
          </a:xfrm>
        </p:spPr>
        <p:txBody>
          <a:bodyPr/>
          <a:lstStyle/>
          <a:p>
            <a:r>
              <a:rPr lang="en-US" dirty="0"/>
              <a:t>Quarterly real GDP growth</a:t>
            </a:r>
            <a:br>
              <a:rPr lang="en-US" dirty="0"/>
            </a:br>
            <a:r>
              <a:rPr lang="en-US" dirty="0"/>
              <a:t>real change against preceding year in %</a:t>
            </a:r>
            <a:br>
              <a:rPr lang="en-US" dirty="0"/>
            </a:br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804863"/>
            <a:ext cx="8452424" cy="953271"/>
          </a:xfrm>
        </p:spPr>
        <p:txBody>
          <a:bodyPr/>
          <a:lstStyle/>
          <a:p>
            <a:r>
              <a:rPr lang="en-US" dirty="0"/>
              <a:t>EU-CEE and WB6 continue to show high degree of resilience, but likely temporary as headwinds are mounting</a:t>
            </a:r>
          </a:p>
        </p:txBody>
      </p:sp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ABA12581-F47B-9144-99A7-864517F02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907462"/>
              </p:ext>
            </p:extLst>
          </p:nvPr>
        </p:nvGraphicFramePr>
        <p:xfrm>
          <a:off x="395536" y="2636912"/>
          <a:ext cx="7920000" cy="379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5735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Monthly Database incorporating national and Eurostat statistics. .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5275" y="1487704"/>
            <a:ext cx="8033450" cy="494751"/>
          </a:xfrm>
        </p:spPr>
        <p:txBody>
          <a:bodyPr/>
          <a:lstStyle/>
          <a:p>
            <a:r>
              <a:rPr lang="en-GB" dirty="0"/>
              <a:t>Consumer price inflation in February 2022 and May 2022, </a:t>
            </a:r>
            <a:br>
              <a:rPr lang="en-GB" dirty="0"/>
            </a:br>
            <a:r>
              <a:rPr lang="en-GB" dirty="0"/>
              <a:t>percentage change year on year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2"/>
            <a:ext cx="8136904" cy="937949"/>
          </a:xfrm>
        </p:spPr>
        <p:txBody>
          <a:bodyPr/>
          <a:lstStyle/>
          <a:p>
            <a:r>
              <a:rPr lang="de-AT" dirty="0"/>
              <a:t>Inflation </a:t>
            </a:r>
            <a:r>
              <a:rPr lang="de-AT" dirty="0" err="1"/>
              <a:t>has</a:t>
            </a:r>
            <a:r>
              <a:rPr lang="de-AT" dirty="0"/>
              <a:t> </a:t>
            </a:r>
            <a:r>
              <a:rPr lang="de-AT" dirty="0" err="1"/>
              <a:t>further</a:t>
            </a:r>
            <a:r>
              <a:rPr lang="de-AT" dirty="0"/>
              <a:t> </a:t>
            </a:r>
            <a:r>
              <a:rPr lang="de-AT" dirty="0" err="1"/>
              <a:t>accelerated</a:t>
            </a:r>
            <a:r>
              <a:rPr lang="de-AT" dirty="0"/>
              <a:t> </a:t>
            </a:r>
            <a:r>
              <a:rPr lang="de-AT" dirty="0" err="1"/>
              <a:t>during</a:t>
            </a:r>
            <a:r>
              <a:rPr lang="de-AT" dirty="0"/>
              <a:t> March-May 2022…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2" name="Chart 2">
            <a:extLst>
              <a:ext uri="{FF2B5EF4-FFF2-40B4-BE49-F238E27FC236}">
                <a16:creationId xmlns:a16="http://schemas.microsoft.com/office/drawing/2014/main" id="{CC98EA59-8B75-E34B-B537-17417D08B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059169"/>
              </p:ext>
            </p:extLst>
          </p:nvPr>
        </p:nvGraphicFramePr>
        <p:xfrm>
          <a:off x="357672" y="2276872"/>
          <a:ext cx="7920000" cy="420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3">
            <a:extLst>
              <a:ext uri="{FF2B5EF4-FFF2-40B4-BE49-F238E27FC236}">
                <a16:creationId xmlns:a16="http://schemas.microsoft.com/office/drawing/2014/main" id="{764D6AC3-6E3D-4103-96C8-3255241FDED1}"/>
              </a:ext>
            </a:extLst>
          </p:cNvPr>
          <p:cNvSpPr txBox="1"/>
          <p:nvPr/>
        </p:nvSpPr>
        <p:spPr>
          <a:xfrm>
            <a:off x="6948264" y="2633447"/>
            <a:ext cx="790575" cy="295275"/>
          </a:xfrm>
          <a:prstGeom prst="rect">
            <a:avLst/>
          </a:prstGeom>
          <a:noFill/>
          <a:ln w="317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>
                <a:latin typeface="Arial" panose="020B0604020202020204" pitchFamily="34" charset="0"/>
                <a:cs typeface="Arial" panose="020B0604020202020204" pitchFamily="34" charset="0"/>
              </a:rPr>
              <a:t>Feb-22: 54.4</a:t>
            </a:r>
            <a:br>
              <a:rPr lang="en-GB" sz="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">
                <a:latin typeface="Arial" panose="020B0604020202020204" pitchFamily="34" charset="0"/>
                <a:cs typeface="Arial" panose="020B0604020202020204" pitchFamily="34" charset="0"/>
              </a:rPr>
              <a:t>May-22: 73.5</a:t>
            </a:r>
          </a:p>
        </p:txBody>
      </p:sp>
    </p:spTree>
    <p:extLst>
      <p:ext uri="{BB962C8B-B14F-4D97-AF65-F5344CB8AC3E}">
        <p14:creationId xmlns:p14="http://schemas.microsoft.com/office/powerpoint/2010/main" val="3005073995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br>
              <a:rPr lang="en-US" sz="1000" dirty="0"/>
            </a:br>
            <a:r>
              <a:rPr lang="en-US" sz="1000" dirty="0"/>
              <a:t>Source: National sources, Eurostat, </a:t>
            </a:r>
            <a:r>
              <a:rPr lang="en-US" sz="1000" dirty="0" err="1"/>
              <a:t>wiiw</a:t>
            </a:r>
            <a:r>
              <a:rPr lang="en-US" sz="1000" dirty="0"/>
              <a:t>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566" y="1786265"/>
            <a:ext cx="8223130" cy="817381"/>
          </a:xfrm>
        </p:spPr>
        <p:txBody>
          <a:bodyPr/>
          <a:lstStyle/>
          <a:p>
            <a:r>
              <a:rPr lang="en-US" dirty="0"/>
              <a:t>CPI sub-components in May 2022, </a:t>
            </a:r>
            <a:br>
              <a:rPr lang="en-US" dirty="0"/>
            </a:br>
            <a:r>
              <a:rPr lang="en-US" dirty="0"/>
              <a:t>percentage change year on year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804863"/>
            <a:ext cx="8380416" cy="937949"/>
          </a:xfrm>
        </p:spPr>
        <p:txBody>
          <a:bodyPr/>
          <a:lstStyle/>
          <a:p>
            <a:r>
              <a:rPr lang="en-US" dirty="0"/>
              <a:t>… and is becoming increasingly broad-based, posing serious threat to growth momentum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223DFC1-1CB4-49EB-83D4-81BD0A877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316794"/>
              </p:ext>
            </p:extLst>
          </p:nvPr>
        </p:nvGraphicFramePr>
        <p:xfrm>
          <a:off x="822989" y="2636912"/>
          <a:ext cx="7565436" cy="359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173207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065670"/>
            <a:ext cx="7565437" cy="568494"/>
          </a:xfrm>
        </p:spPr>
        <p:txBody>
          <a:bodyPr/>
          <a:lstStyle/>
          <a:p>
            <a:r>
              <a:rPr lang="en-US" sz="1000" dirty="0"/>
              <a:t>Note: Numbers above 100 suggest optimism about future business performance.</a:t>
            </a:r>
          </a:p>
          <a:p>
            <a:r>
              <a:rPr lang="en-US" sz="1000" dirty="0"/>
              <a:t>Source: OECD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5334" y="1963547"/>
            <a:ext cx="8223130" cy="817381"/>
          </a:xfrm>
        </p:spPr>
        <p:txBody>
          <a:bodyPr/>
          <a:lstStyle/>
          <a:p>
            <a:r>
              <a:rPr lang="en-US" dirty="0"/>
              <a:t>Business confidence index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937949"/>
          </a:xfrm>
        </p:spPr>
        <p:txBody>
          <a:bodyPr/>
          <a:lstStyle/>
          <a:p>
            <a:r>
              <a:rPr lang="en-US" dirty="0"/>
              <a:t>Business confidence started to dwindle as supply chain bottlenecks intensify and external demand weakens </a:t>
            </a:r>
          </a:p>
        </p:txBody>
      </p:sp>
      <p:graphicFrame>
        <p:nvGraphicFramePr>
          <p:cNvPr id="10" name="Chart 5">
            <a:extLst>
              <a:ext uri="{FF2B5EF4-FFF2-40B4-BE49-F238E27FC236}">
                <a16:creationId xmlns:a16="http://schemas.microsoft.com/office/drawing/2014/main" id="{CF778CA9-4BD4-FF48-B4DE-B4FFF6941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254004"/>
              </p:ext>
            </p:extLst>
          </p:nvPr>
        </p:nvGraphicFramePr>
        <p:xfrm>
          <a:off x="612000" y="2453137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6">
            <a:extLst>
              <a:ext uri="{FF2B5EF4-FFF2-40B4-BE49-F238E27FC236}">
                <a16:creationId xmlns:a16="http://schemas.microsoft.com/office/drawing/2014/main" id="{1B9F2CED-DCE2-3B40-8FCF-5D2ADADAF6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58915"/>
              </p:ext>
            </p:extLst>
          </p:nvPr>
        </p:nvGraphicFramePr>
        <p:xfrm>
          <a:off x="4487347" y="2459403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2114830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165304"/>
            <a:ext cx="7565437" cy="468859"/>
          </a:xfrm>
        </p:spPr>
        <p:txBody>
          <a:bodyPr/>
          <a:lstStyle/>
          <a:p>
            <a:br>
              <a:rPr lang="en-GB" sz="1000" dirty="0"/>
            </a:br>
            <a:r>
              <a:rPr lang="en-GB" sz="1000" dirty="0"/>
              <a:t>Note: Numbers above 100 suggest optimism about future economic performance.</a:t>
            </a:r>
          </a:p>
          <a:p>
            <a:r>
              <a:rPr lang="en-GB" sz="1000" dirty="0"/>
              <a:t>Source: OECD</a:t>
            </a:r>
            <a:r>
              <a:rPr lang="en-GB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5334" y="1963547"/>
            <a:ext cx="8223130" cy="817381"/>
          </a:xfrm>
        </p:spPr>
        <p:txBody>
          <a:bodyPr/>
          <a:lstStyle/>
          <a:p>
            <a:r>
              <a:rPr lang="en-GB" dirty="0"/>
              <a:t>Consumer confidence index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804863"/>
            <a:ext cx="8046720" cy="937949"/>
          </a:xfrm>
        </p:spPr>
        <p:txBody>
          <a:bodyPr/>
          <a:lstStyle/>
          <a:p>
            <a:r>
              <a:rPr lang="de-AT" dirty="0"/>
              <a:t>Consumer </a:t>
            </a:r>
            <a:r>
              <a:rPr lang="de-AT" dirty="0" err="1"/>
              <a:t>confidence</a:t>
            </a:r>
            <a:r>
              <a:rPr lang="de-AT" dirty="0"/>
              <a:t> so </a:t>
            </a:r>
            <a:r>
              <a:rPr lang="de-AT" dirty="0" err="1"/>
              <a:t>far</a:t>
            </a:r>
            <a:r>
              <a:rPr lang="de-AT" dirty="0"/>
              <a:t> </a:t>
            </a:r>
            <a:r>
              <a:rPr lang="de-AT" dirty="0" err="1"/>
              <a:t>even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strongly</a:t>
            </a:r>
            <a:r>
              <a:rPr lang="de-AT" dirty="0"/>
              <a:t> </a:t>
            </a:r>
            <a:r>
              <a:rPr lang="de-AT" dirty="0" err="1"/>
              <a:t>affected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inflation</a:t>
            </a:r>
            <a:r>
              <a:rPr lang="de-AT" dirty="0"/>
              <a:t> </a:t>
            </a:r>
            <a:r>
              <a:rPr lang="de-AT" dirty="0" err="1"/>
              <a:t>starts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bite</a:t>
            </a:r>
            <a:endParaRPr lang="en-GB" dirty="0"/>
          </a:p>
        </p:txBody>
      </p:sp>
      <p:graphicFrame>
        <p:nvGraphicFramePr>
          <p:cNvPr id="17" name="Chart 4">
            <a:extLst>
              <a:ext uri="{FF2B5EF4-FFF2-40B4-BE49-F238E27FC236}">
                <a16:creationId xmlns:a16="http://schemas.microsoft.com/office/drawing/2014/main" id="{A995BCA5-6F3E-4B15-80B0-461BE45A9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146870"/>
              </p:ext>
            </p:extLst>
          </p:nvPr>
        </p:nvGraphicFramePr>
        <p:xfrm>
          <a:off x="591049" y="2453137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4">
            <a:extLst>
              <a:ext uri="{FF2B5EF4-FFF2-40B4-BE49-F238E27FC236}">
                <a16:creationId xmlns:a16="http://schemas.microsoft.com/office/drawing/2014/main" id="{0B8FDBD6-117E-4E4A-8CD9-66323B87F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318284"/>
              </p:ext>
            </p:extLst>
          </p:nvPr>
        </p:nvGraphicFramePr>
        <p:xfrm>
          <a:off x="4632213" y="2453138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357454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Source: </a:t>
            </a:r>
            <a:r>
              <a:rPr lang="en-GB" sz="1000" dirty="0" err="1"/>
              <a:t>wiiw</a:t>
            </a:r>
            <a:r>
              <a:rPr lang="en-GB" sz="1000" dirty="0"/>
              <a:t> Monthly Database incorporating national and Eurostat statistics.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Average gross monthly wages, real growth in March 2022, </a:t>
            </a:r>
            <a:br>
              <a:rPr lang="en-GB" dirty="0"/>
            </a:br>
            <a:r>
              <a:rPr lang="en-GB" dirty="0"/>
              <a:t>% change year on year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2"/>
            <a:ext cx="7803208" cy="937949"/>
          </a:xfrm>
        </p:spPr>
        <p:txBody>
          <a:bodyPr/>
          <a:lstStyle/>
          <a:p>
            <a:r>
              <a:rPr lang="de-AT" dirty="0"/>
              <a:t>Inflation </a:t>
            </a:r>
            <a:r>
              <a:rPr lang="de-AT" dirty="0" err="1"/>
              <a:t>already</a:t>
            </a:r>
            <a:r>
              <a:rPr lang="de-AT" dirty="0"/>
              <a:t> </a:t>
            </a:r>
            <a:r>
              <a:rPr lang="de-AT" dirty="0" err="1"/>
              <a:t>eating</a:t>
            </a:r>
            <a:r>
              <a:rPr lang="de-AT" dirty="0"/>
              <a:t> </a:t>
            </a:r>
            <a:r>
              <a:rPr lang="de-AT" dirty="0" err="1"/>
              <a:t>into</a:t>
            </a:r>
            <a:r>
              <a:rPr lang="de-AT" dirty="0"/>
              <a:t> real </a:t>
            </a:r>
            <a:r>
              <a:rPr lang="de-AT" dirty="0" err="1"/>
              <a:t>household</a:t>
            </a:r>
            <a:r>
              <a:rPr lang="de-AT" dirty="0"/>
              <a:t> </a:t>
            </a:r>
            <a:r>
              <a:rPr lang="de-AT" dirty="0" err="1"/>
              <a:t>incomes</a:t>
            </a:r>
            <a:r>
              <a:rPr lang="de-AT" dirty="0"/>
              <a:t>, and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likely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worsen</a:t>
            </a:r>
            <a:r>
              <a:rPr lang="de-AT" dirty="0"/>
              <a:t> in H2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F89AEC60-07EB-5E41-A6AD-540AF69565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131950"/>
              </p:ext>
            </p:extLst>
          </p:nvPr>
        </p:nvGraphicFramePr>
        <p:xfrm>
          <a:off x="357672" y="2651070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10082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55AD81D-4BDA-4A95-87C8-8BEC545D7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54" y="6229350"/>
            <a:ext cx="7565437" cy="404813"/>
          </a:xfrm>
        </p:spPr>
        <p:txBody>
          <a:bodyPr/>
          <a:lstStyle/>
          <a:p>
            <a:r>
              <a:rPr lang="en-GB" sz="1000" dirty="0"/>
              <a:t>Source: Eurostat, National sources.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CF02D-8878-4589-AD62-6EA5796F5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410" y="1772816"/>
            <a:ext cx="8033450" cy="494751"/>
          </a:xfrm>
        </p:spPr>
        <p:txBody>
          <a:bodyPr/>
          <a:lstStyle/>
          <a:p>
            <a:r>
              <a:rPr lang="en-GB" dirty="0"/>
              <a:t>Share of food and non-alcoholic beverages in household expenditures in 2019, %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4BACDBD-18FD-4C7B-8A39-5E159F5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14" y="836712"/>
            <a:ext cx="7803208" cy="937949"/>
          </a:xfrm>
        </p:spPr>
        <p:txBody>
          <a:bodyPr/>
          <a:lstStyle/>
          <a:p>
            <a:r>
              <a:rPr lang="en-US" dirty="0"/>
              <a:t>…a slowdown in consumer spending is coming as households devote more of income to essentials</a:t>
            </a:r>
            <a:endParaRPr lang="en-GB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CB46BA-C867-461D-AEFD-613E607771A1}"/>
              </a:ext>
            </a:extLst>
          </p:cNvPr>
          <p:cNvSpPr txBox="1"/>
          <p:nvPr/>
        </p:nvSpPr>
        <p:spPr>
          <a:xfrm>
            <a:off x="2286000" y="3234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2E038AD8-CE6B-EF4E-AD1A-6FA868B69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102580"/>
              </p:ext>
            </p:extLst>
          </p:nvPr>
        </p:nvGraphicFramePr>
        <p:xfrm>
          <a:off x="395536" y="2708920"/>
          <a:ext cx="79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37867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Larissa-Design">
  <a:themeElements>
    <a:clrScheme name="wiiw farbdesign_neu ordnung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6868A"/>
      </a:accent1>
      <a:accent2>
        <a:srgbClr val="D48600"/>
      </a:accent2>
      <a:accent3>
        <a:srgbClr val="004872"/>
      </a:accent3>
      <a:accent4>
        <a:srgbClr val="E9EAEB"/>
      </a:accent4>
      <a:accent5>
        <a:srgbClr val="B7B9BC"/>
      </a:accent5>
      <a:accent6>
        <a:srgbClr val="D48600"/>
      </a:accent6>
      <a:hlink>
        <a:srgbClr val="004872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iw_vorlage_2014_weißgrad farben_neu">
  <a:themeElements>
    <a:clrScheme name="wiiw farbdesign_neu ordnung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6868A"/>
      </a:accent1>
      <a:accent2>
        <a:srgbClr val="D48600"/>
      </a:accent2>
      <a:accent3>
        <a:srgbClr val="004872"/>
      </a:accent3>
      <a:accent4>
        <a:srgbClr val="E9EAEB"/>
      </a:accent4>
      <a:accent5>
        <a:srgbClr val="B7B9BC"/>
      </a:accent5>
      <a:accent6>
        <a:srgbClr val="D48600"/>
      </a:accent6>
      <a:hlink>
        <a:srgbClr val="004872"/>
      </a:hlink>
      <a:folHlink>
        <a:srgbClr val="000000"/>
      </a:folHlink>
    </a:clrScheme>
    <a:fontScheme name="layout_hell_ januar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out_hell_ januar 2007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2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3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F8CA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wiiw farbdesign_neu ordnung">
    <a:dk1>
      <a:srgbClr val="000000"/>
    </a:dk1>
    <a:lt1>
      <a:sysClr val="window" lastClr="FFFFFF"/>
    </a:lt1>
    <a:dk2>
      <a:srgbClr val="000000"/>
    </a:dk2>
    <a:lt2>
      <a:srgbClr val="FFFFFF"/>
    </a:lt2>
    <a:accent1>
      <a:srgbClr val="86868A"/>
    </a:accent1>
    <a:accent2>
      <a:srgbClr val="D48600"/>
    </a:accent2>
    <a:accent3>
      <a:srgbClr val="004872"/>
    </a:accent3>
    <a:accent4>
      <a:srgbClr val="E9EAEB"/>
    </a:accent4>
    <a:accent5>
      <a:srgbClr val="B7B9BC"/>
    </a:accent5>
    <a:accent6>
      <a:srgbClr val="D48600"/>
    </a:accent6>
    <a:hlink>
      <a:srgbClr val="004872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1003</Words>
  <Application>Microsoft Macintosh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TheSans B6 SemiBold</vt:lpstr>
      <vt:lpstr>Wingdings</vt:lpstr>
      <vt:lpstr>Larissa-Design</vt:lpstr>
      <vt:lpstr>wiiw_vorlage_2014_weißgrad farben_neu</vt:lpstr>
      <vt:lpstr>Summer Forecasts for CESEE: Impressive resilience unlikely to last</vt:lpstr>
      <vt:lpstr>Overview</vt:lpstr>
      <vt:lpstr>EU-CEE and WB6 continue to show high degree of resilience, but likely temporary as headwinds are mounting</vt:lpstr>
      <vt:lpstr>Inflation has further accelerated during March-May 2022…</vt:lpstr>
      <vt:lpstr>… and is becoming increasingly broad-based, posing serious threat to growth momentum</vt:lpstr>
      <vt:lpstr>Business confidence started to dwindle as supply chain bottlenecks intensify and external demand weakens </vt:lpstr>
      <vt:lpstr>Consumer confidence so far even more strongly affected as inflation starts to bite</vt:lpstr>
      <vt:lpstr>Inflation already eating into real household incomes, and this is likely to worsen in H2</vt:lpstr>
      <vt:lpstr>…a slowdown in consumer spending is coming as households devote more of income to essentials</vt:lpstr>
      <vt:lpstr>Increasingly more households being pushed into poverty</vt:lpstr>
      <vt:lpstr>Most central banks continue to tighten sharply their monetary policy in response to soaring inflation… </vt:lpstr>
      <vt:lpstr>…but real interest rates remain mostly negative</vt:lpstr>
      <vt:lpstr>Fiscal stimulus is one of the key sources of resilience</vt:lpstr>
      <vt:lpstr>We revise upwards inflation forecasts for 2022 and 2023 for most countries</vt:lpstr>
      <vt:lpstr>Economic growth slows down significantly as a result of the invasion, but recession avoidable for most</vt:lpstr>
      <vt:lpstr>Negative risks are mounting</vt:lpstr>
      <vt:lpstr>Many countries would be strongly affected by Russian gas winter shut-off</vt:lpstr>
      <vt:lpstr>Inflated housing prices are a growing concern for financial regulators</vt:lpstr>
      <vt:lpstr>First thoughts on the medium term:</vt:lpstr>
      <vt:lpstr>For Ukraine: Rebuilding and EU integration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Grieveson</dc:creator>
  <cp:lastModifiedBy>Olga Pindyuk</cp:lastModifiedBy>
  <cp:revision>175</cp:revision>
  <dcterms:created xsi:type="dcterms:W3CDTF">2020-06-26T12:31:04Z</dcterms:created>
  <dcterms:modified xsi:type="dcterms:W3CDTF">2022-07-05T12:38:41Z</dcterms:modified>
</cp:coreProperties>
</file>